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2C53ED6E-F423-4335-A303-52761C1941FA}" type="datetime">
              <a:rPr b="0" lang="fr-FR" sz="1200" spc="-1" strike="noStrike">
                <a:solidFill>
                  <a:srgbClr val="8b8b8b"/>
                </a:solidFill>
                <a:latin typeface="Calibri"/>
              </a:rPr>
              <a:t>29/03/2023</a:t>
            </a:fld>
            <a:endParaRPr b="0" lang="fr-FR" sz="1200" spc="-1" strike="noStrike">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noAutofit/>
          </a:bodyPr>
          <a:p>
            <a:endParaRPr b="0" lang="fr-FR" sz="2400" spc="-1" strike="noStrike">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84B3364-AB28-46C3-A32B-328389693773}" type="slidenum">
              <a:rPr b="0" lang="fr-FR" sz="1200" spc="-1" strike="noStrike">
                <a:solidFill>
                  <a:srgbClr val="8b8b8b"/>
                </a:solidFill>
                <a:latin typeface="Calibri"/>
              </a:rPr>
              <a:t>&lt;numéro&gt;</a:t>
            </a:fld>
            <a:endParaRPr b="0" lang="fr-FR"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Picture 2" descr="Berlin : la ville de tous les possibles - Germany Travel"/>
          <p:cNvPicPr/>
          <p:nvPr/>
        </p:nvPicPr>
        <p:blipFill>
          <a:blip r:embed="rId1"/>
          <a:stretch/>
        </p:blipFill>
        <p:spPr>
          <a:xfrm>
            <a:off x="0" y="0"/>
            <a:ext cx="12191760" cy="6857640"/>
          </a:xfrm>
          <a:prstGeom prst="rect">
            <a:avLst/>
          </a:prstGeom>
          <a:ln w="0">
            <a:noFill/>
          </a:ln>
        </p:spPr>
      </p:pic>
      <p:sp>
        <p:nvSpPr>
          <p:cNvPr id="42" name="CustomShape 1"/>
          <p:cNvSpPr/>
          <p:nvPr/>
        </p:nvSpPr>
        <p:spPr>
          <a:xfrm>
            <a:off x="0" y="5320080"/>
            <a:ext cx="12191760" cy="7362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523800" y="5317200"/>
            <a:ext cx="11210400" cy="744480"/>
          </a:xfrm>
          <a:prstGeom prst="rect">
            <a:avLst/>
          </a:prstGeom>
          <a:noFill/>
          <a:ln w="0">
            <a:noFill/>
          </a:ln>
        </p:spPr>
        <p:style>
          <a:lnRef idx="0"/>
          <a:fillRef idx="0"/>
          <a:effectRef idx="0"/>
          <a:fontRef idx="minor"/>
        </p:style>
        <p:txBody>
          <a:bodyPr anchor="ctr">
            <a:normAutofit/>
          </a:bodyPr>
          <a:p>
            <a:pPr algn="ctr">
              <a:lnSpc>
                <a:spcPct val="90000"/>
              </a:lnSpc>
              <a:spcAft>
                <a:spcPts val="601"/>
              </a:spcAft>
            </a:pPr>
            <a:r>
              <a:rPr b="1" lang="en-US" sz="3600" spc="-1" strike="noStrike" u="sng">
                <a:solidFill>
                  <a:srgbClr val="262626"/>
                </a:solidFill>
                <a:uFillTx/>
                <a:latin typeface="Calibri Light"/>
              </a:rPr>
              <a:t>Réunion pour le voyage à Berlin</a:t>
            </a:r>
            <a:r>
              <a:rPr b="1" lang="en-US" sz="3600" spc="-1" strike="noStrike">
                <a:solidFill>
                  <a:srgbClr val="262626"/>
                </a:solidFill>
                <a:latin typeface="Calibri Light"/>
              </a:rPr>
              <a:t> – </a:t>
            </a:r>
            <a:r>
              <a:rPr b="1" lang="en-US" sz="3600" spc="-1" strike="noStrike" u="sng">
                <a:solidFill>
                  <a:srgbClr val="262626"/>
                </a:solidFill>
                <a:uFillTx/>
                <a:latin typeface="Calibri Light"/>
              </a:rPr>
              <a:t>Lycée Jules Verne</a:t>
            </a:r>
            <a:r>
              <a:rPr b="1" lang="en-US" sz="3600" spc="-1" strike="noStrike">
                <a:solidFill>
                  <a:srgbClr val="262626"/>
                </a:solidFill>
                <a:latin typeface="Calibri Light"/>
              </a:rPr>
              <a:t> – </a:t>
            </a:r>
            <a:r>
              <a:rPr b="1" lang="en-US" sz="3600" spc="-1" strike="noStrike" u="sng">
                <a:solidFill>
                  <a:srgbClr val="262626"/>
                </a:solidFill>
                <a:uFillTx/>
                <a:latin typeface="Calibri Light"/>
              </a:rPr>
              <a:t>2023</a:t>
            </a:r>
            <a:endParaRPr b="0" lang="fr-FR" sz="3600" spc="-1" strike="noStrike">
              <a:latin typeface="Arial"/>
            </a:endParaRPr>
          </a:p>
        </p:txBody>
      </p:sp>
      <p:sp>
        <p:nvSpPr>
          <p:cNvPr id="44" name="Line 3"/>
          <p:cNvSpPr/>
          <p:nvPr/>
        </p:nvSpPr>
        <p:spPr>
          <a:xfrm>
            <a:off x="0" y="5241960"/>
            <a:ext cx="1219176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p:style>
      </p:sp>
      <p:sp>
        <p:nvSpPr>
          <p:cNvPr id="45" name="Line 4"/>
          <p:cNvSpPr/>
          <p:nvPr/>
        </p:nvSpPr>
        <p:spPr>
          <a:xfrm>
            <a:off x="0" y="6134760"/>
            <a:ext cx="1219176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CustomShape 1"/>
          <p:cNvSpPr/>
          <p:nvPr/>
        </p:nvSpPr>
        <p:spPr>
          <a:xfrm>
            <a:off x="0" y="0"/>
            <a:ext cx="12191760" cy="516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2800" spc="-1" strike="noStrike" u="sng">
                <a:solidFill>
                  <a:srgbClr val="000000"/>
                </a:solidFill>
                <a:uFillTx/>
                <a:latin typeface="Calibri"/>
              </a:rPr>
              <a:t>Première partie</a:t>
            </a:r>
            <a:r>
              <a:rPr b="1" lang="fr-FR" sz="2800" spc="-1" strike="noStrike">
                <a:solidFill>
                  <a:srgbClr val="000000"/>
                </a:solidFill>
                <a:latin typeface="Calibri"/>
              </a:rPr>
              <a:t> : </a:t>
            </a:r>
            <a:r>
              <a:rPr b="1" lang="fr-FR" sz="2800" spc="-1" strike="noStrike" u="sng">
                <a:solidFill>
                  <a:srgbClr val="000000"/>
                </a:solidFill>
                <a:uFillTx/>
                <a:latin typeface="Calibri"/>
              </a:rPr>
              <a:t>les information essentielles concernant le voyage</a:t>
            </a:r>
            <a:endParaRPr b="0" lang="fr-FR" sz="2800" spc="-1" strike="noStrike">
              <a:latin typeface="Arial"/>
            </a:endParaRPr>
          </a:p>
        </p:txBody>
      </p:sp>
      <p:sp>
        <p:nvSpPr>
          <p:cNvPr id="47" name="CustomShape 2"/>
          <p:cNvSpPr/>
          <p:nvPr/>
        </p:nvSpPr>
        <p:spPr>
          <a:xfrm>
            <a:off x="0" y="658080"/>
            <a:ext cx="6672600" cy="60656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fr-FR" sz="2000" spc="-1" strike="noStrike" u="sng">
                <a:solidFill>
                  <a:srgbClr val="000000"/>
                </a:solidFill>
                <a:uFillTx/>
                <a:latin typeface="Calibri"/>
              </a:rPr>
              <a:t>Départ</a:t>
            </a:r>
            <a:r>
              <a:rPr b="0" lang="fr-FR" sz="2000" spc="-1" strike="noStrike">
                <a:solidFill>
                  <a:srgbClr val="000000"/>
                </a:solidFill>
                <a:latin typeface="Calibri"/>
              </a:rPr>
              <a:t> : </a:t>
            </a:r>
            <a:r>
              <a:rPr b="1" lang="fr-FR" sz="2000" spc="-1" strike="noStrike">
                <a:solidFill>
                  <a:srgbClr val="000099"/>
                </a:solidFill>
                <a:latin typeface="Calibri"/>
              </a:rPr>
              <a:t>Dimanche 16 avril 2023 à 14 h 00 </a:t>
            </a:r>
            <a:r>
              <a:rPr b="0" lang="fr-FR" sz="2000" spc="-1" strike="noStrike">
                <a:solidFill>
                  <a:srgbClr val="000000"/>
                </a:solidFill>
                <a:latin typeface="Calibri"/>
              </a:rPr>
              <a:t>/ Rendez-vous sur le parvis du lycée Jules Verne à 13 h 30 avec votre pièce d’identité et votre CEAM (sans oublier votre valise)</a:t>
            </a:r>
            <a:endParaRPr b="0" lang="fr-FR" sz="2000" spc="-1" strike="noStrike">
              <a:latin typeface="Arial"/>
            </a:endParaRPr>
          </a:p>
          <a:p>
            <a:pPr algn="just">
              <a:lnSpc>
                <a:spcPct val="100000"/>
              </a:lnSpc>
            </a:pPr>
            <a:r>
              <a:rPr b="0" lang="fr-FR" sz="2000" spc="-1" strike="noStrike" u="sng">
                <a:solidFill>
                  <a:srgbClr val="000000"/>
                </a:solidFill>
                <a:uFillTx/>
                <a:latin typeface="Calibri"/>
              </a:rPr>
              <a:t>Retour</a:t>
            </a:r>
            <a:r>
              <a:rPr b="0" lang="fr-FR" sz="2000" spc="-1" strike="noStrike">
                <a:solidFill>
                  <a:srgbClr val="000000"/>
                </a:solidFill>
                <a:latin typeface="Calibri"/>
              </a:rPr>
              <a:t> : </a:t>
            </a:r>
            <a:r>
              <a:rPr b="1" lang="fr-FR" sz="2000" spc="-1" strike="noStrike">
                <a:solidFill>
                  <a:srgbClr val="000099"/>
                </a:solidFill>
                <a:latin typeface="Calibri"/>
              </a:rPr>
              <a:t>Vendredi 21 avril 2023 vers 13 h 00 </a:t>
            </a:r>
            <a:r>
              <a:rPr b="0" lang="fr-FR" sz="2000" spc="-1" strike="noStrike">
                <a:solidFill>
                  <a:srgbClr val="000000"/>
                </a:solidFill>
                <a:latin typeface="Calibri"/>
              </a:rPr>
              <a:t>/ toujours sur le parvis de notre lycée</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u="sng">
                <a:solidFill>
                  <a:srgbClr val="000000"/>
                </a:solidFill>
                <a:uFillTx/>
                <a:latin typeface="Calibri"/>
              </a:rPr>
              <a:t>Transport</a:t>
            </a:r>
            <a:r>
              <a:rPr b="0" lang="fr-FR" sz="2000" spc="-1" strike="noStrike">
                <a:solidFill>
                  <a:srgbClr val="000000"/>
                </a:solidFill>
                <a:latin typeface="Calibri"/>
              </a:rPr>
              <a:t> : </a:t>
            </a:r>
            <a:r>
              <a:rPr b="1" lang="fr-FR" sz="2000" spc="-1" strike="noStrike">
                <a:solidFill>
                  <a:srgbClr val="000099"/>
                </a:solidFill>
                <a:latin typeface="Calibri"/>
              </a:rPr>
              <a:t>car de tourisme avec deux chauffeurs</a:t>
            </a:r>
            <a:r>
              <a:rPr b="0" lang="fr-FR" sz="2000" spc="-1" strike="noStrike">
                <a:solidFill>
                  <a:srgbClr val="000000"/>
                </a:solidFill>
                <a:latin typeface="Calibri"/>
              </a:rPr>
              <a:t> pour l’intégralité du séjour (société Autocars Majesti de Trappes)</a:t>
            </a:r>
            <a:endParaRPr b="0" lang="fr-FR" sz="2000" spc="-1" strike="noStrike">
              <a:latin typeface="Arial"/>
            </a:endParaRPr>
          </a:p>
          <a:p>
            <a:pPr algn="just">
              <a:lnSpc>
                <a:spcPct val="100000"/>
              </a:lnSpc>
            </a:pPr>
            <a:r>
              <a:rPr b="0" lang="fr-FR" sz="2000" spc="-1" strike="noStrike" u="sng">
                <a:solidFill>
                  <a:srgbClr val="000000"/>
                </a:solidFill>
                <a:uFillTx/>
                <a:latin typeface="Calibri"/>
              </a:rPr>
              <a:t>Trajet</a:t>
            </a:r>
            <a:r>
              <a:rPr b="0" lang="fr-FR" sz="2000" spc="-1" strike="noStrike">
                <a:solidFill>
                  <a:srgbClr val="000000"/>
                </a:solidFill>
                <a:latin typeface="Calibri"/>
              </a:rPr>
              <a:t> : 1 065 km en passant le Nord-Pas-de-Calais, la Belgique puis l’Allemagne (Düsseldorf, Dortmund, Hanovre et Magdebourg) </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u="sng">
                <a:solidFill>
                  <a:srgbClr val="000000"/>
                </a:solidFill>
                <a:uFillTx/>
                <a:latin typeface="Calibri"/>
              </a:rPr>
              <a:t>Hébergement</a:t>
            </a:r>
            <a:r>
              <a:rPr b="0" lang="fr-FR" sz="2000" spc="-1" strike="noStrike">
                <a:solidFill>
                  <a:srgbClr val="000000"/>
                </a:solidFill>
                <a:latin typeface="Calibri"/>
              </a:rPr>
              <a:t> : en auberge de jeunesse dans des chambres collectives. Nous logerons au </a:t>
            </a:r>
            <a:r>
              <a:rPr b="1" lang="fr-FR" sz="2000" spc="-1" strike="noStrike">
                <a:solidFill>
                  <a:srgbClr val="000099"/>
                </a:solidFill>
                <a:latin typeface="Calibri"/>
              </a:rPr>
              <a:t>Three Little Pigs, 66 Stresemannstrass, 10 963 Berlin</a:t>
            </a:r>
            <a:endParaRPr b="0" lang="fr-FR" sz="2000" spc="-1" strike="noStrike">
              <a:latin typeface="Arial"/>
            </a:endParaRPr>
          </a:p>
          <a:p>
            <a:pPr algn="just">
              <a:lnSpc>
                <a:spcPct val="100000"/>
              </a:lnSpc>
            </a:pPr>
            <a:r>
              <a:rPr b="1" lang="fr-FR" sz="2000" spc="-1" strike="noStrike">
                <a:solidFill>
                  <a:srgbClr val="000099"/>
                </a:solidFill>
                <a:latin typeface="Calibri"/>
              </a:rPr>
              <a:t>– </a:t>
            </a:r>
            <a:r>
              <a:rPr b="1" lang="fr-FR" sz="2000" spc="-1" strike="noStrike">
                <a:solidFill>
                  <a:srgbClr val="000099"/>
                </a:solidFill>
                <a:latin typeface="Calibri"/>
              </a:rPr>
              <a:t>tel : 00 49 30 26395880</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u="sng">
                <a:solidFill>
                  <a:srgbClr val="000000"/>
                </a:solidFill>
                <a:uFillTx/>
                <a:latin typeface="Calibri"/>
              </a:rPr>
              <a:t>Organisme partenaire pour l’organisation du voyage</a:t>
            </a:r>
            <a:r>
              <a:rPr b="0" lang="fr-FR" sz="2000" spc="-1" strike="noStrike">
                <a:solidFill>
                  <a:srgbClr val="000000"/>
                </a:solidFill>
                <a:latin typeface="Calibri"/>
              </a:rPr>
              <a:t> : VTO Voyages, 27 avenue de Vabre, 12 034 Rodez</a:t>
            </a:r>
            <a:endParaRPr b="0" lang="fr-FR" sz="2000" spc="-1" strike="noStrike">
              <a:latin typeface="Arial"/>
            </a:endParaRPr>
          </a:p>
          <a:p>
            <a:pPr algn="just">
              <a:lnSpc>
                <a:spcPct val="100000"/>
              </a:lnSpc>
            </a:pPr>
            <a:endParaRPr b="0" lang="fr-FR" sz="2000" spc="-1" strike="noStrike">
              <a:latin typeface="Arial"/>
            </a:endParaRPr>
          </a:p>
          <a:p>
            <a:pPr algn="just">
              <a:lnSpc>
                <a:spcPct val="100000"/>
              </a:lnSpc>
            </a:pPr>
            <a:r>
              <a:rPr b="0" lang="fr-FR" sz="2000" spc="-1" strike="noStrike" u="sng">
                <a:solidFill>
                  <a:srgbClr val="000000"/>
                </a:solidFill>
                <a:uFillTx/>
                <a:latin typeface="Calibri"/>
              </a:rPr>
              <a:t>Participants</a:t>
            </a:r>
            <a:r>
              <a:rPr b="0" lang="fr-FR" sz="2000" spc="-1" strike="noStrike">
                <a:solidFill>
                  <a:srgbClr val="000000"/>
                </a:solidFill>
                <a:latin typeface="Calibri"/>
              </a:rPr>
              <a:t> : 49 élèves et 4 accompagnateurs (</a:t>
            </a:r>
            <a:r>
              <a:rPr b="1" lang="fr-FR" sz="2000" spc="-1" strike="noStrike">
                <a:solidFill>
                  <a:srgbClr val="000099"/>
                </a:solidFill>
                <a:latin typeface="Calibri"/>
              </a:rPr>
              <a:t>Mme Desné,</a:t>
            </a:r>
            <a:endParaRPr b="0" lang="fr-FR" sz="2000" spc="-1" strike="noStrike">
              <a:latin typeface="Arial"/>
            </a:endParaRPr>
          </a:p>
          <a:p>
            <a:pPr algn="just">
              <a:lnSpc>
                <a:spcPct val="100000"/>
              </a:lnSpc>
            </a:pPr>
            <a:r>
              <a:rPr b="1" lang="fr-FR" sz="2000" spc="-1" strike="noStrike">
                <a:solidFill>
                  <a:srgbClr val="000099"/>
                </a:solidFill>
                <a:latin typeface="Calibri"/>
              </a:rPr>
              <a:t>Mme Scharff, M. Nave et M. Limbour</a:t>
            </a:r>
            <a:r>
              <a:rPr b="0" lang="fr-FR" sz="2000" spc="-1" strike="noStrike">
                <a:solidFill>
                  <a:srgbClr val="000000"/>
                </a:solidFill>
                <a:latin typeface="Calibri"/>
              </a:rPr>
              <a:t>)</a:t>
            </a:r>
            <a:endParaRPr b="0" lang="fr-FR" sz="2000" spc="-1" strike="noStrike">
              <a:latin typeface="Arial"/>
            </a:endParaRPr>
          </a:p>
        </p:txBody>
      </p:sp>
      <p:pic>
        <p:nvPicPr>
          <p:cNvPr id="48" name="Picture 2" descr="Three Little Pigs Hostel Hôtel (Berlin, Allemagne) : tarifs 2023 et 29 avis"/>
          <p:cNvPicPr/>
          <p:nvPr/>
        </p:nvPicPr>
        <p:blipFill>
          <a:blip r:embed="rId1"/>
          <a:stretch/>
        </p:blipFill>
        <p:spPr>
          <a:xfrm>
            <a:off x="6807240" y="3682800"/>
            <a:ext cx="2118600" cy="3174840"/>
          </a:xfrm>
          <a:prstGeom prst="rect">
            <a:avLst/>
          </a:prstGeom>
          <a:ln w="0">
            <a:noFill/>
          </a:ln>
        </p:spPr>
      </p:pic>
      <p:pic>
        <p:nvPicPr>
          <p:cNvPr id="49" name="Picture 4" descr="Three Little Pigs Hostel - Your Berlin Castle, Berlin – Tarifs 2023"/>
          <p:cNvPicPr/>
          <p:nvPr/>
        </p:nvPicPr>
        <p:blipFill>
          <a:blip r:embed="rId2"/>
          <a:stretch/>
        </p:blipFill>
        <p:spPr>
          <a:xfrm>
            <a:off x="7198920" y="523080"/>
            <a:ext cx="4673160" cy="3115440"/>
          </a:xfrm>
          <a:prstGeom prst="rect">
            <a:avLst/>
          </a:prstGeom>
          <a:ln w="0">
            <a:noFill/>
          </a:ln>
        </p:spPr>
      </p:pic>
      <p:pic>
        <p:nvPicPr>
          <p:cNvPr id="50" name="Picture 6" descr="Three Little Pigs - Hostel in Berlin near Potsdamer Platz"/>
          <p:cNvPicPr/>
          <p:nvPr/>
        </p:nvPicPr>
        <p:blipFill>
          <a:blip r:embed="rId3"/>
          <a:stretch/>
        </p:blipFill>
        <p:spPr>
          <a:xfrm>
            <a:off x="9060480" y="4291920"/>
            <a:ext cx="3130920" cy="1956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CustomShape 1"/>
          <p:cNvSpPr/>
          <p:nvPr/>
        </p:nvSpPr>
        <p:spPr>
          <a:xfrm>
            <a:off x="0" y="0"/>
            <a:ext cx="12191760" cy="516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2800" spc="-1" strike="noStrike" u="sng">
                <a:solidFill>
                  <a:srgbClr val="000000"/>
                </a:solidFill>
                <a:uFillTx/>
                <a:latin typeface="Calibri"/>
              </a:rPr>
              <a:t>Deuxième partie</a:t>
            </a:r>
            <a:r>
              <a:rPr b="1" lang="fr-FR" sz="2800" spc="-1" strike="noStrike">
                <a:solidFill>
                  <a:srgbClr val="000000"/>
                </a:solidFill>
                <a:latin typeface="Calibri"/>
              </a:rPr>
              <a:t> : </a:t>
            </a:r>
            <a:r>
              <a:rPr b="1" lang="fr-FR" sz="2800" spc="-1" strike="noStrike" u="sng">
                <a:solidFill>
                  <a:srgbClr val="000000"/>
                </a:solidFill>
                <a:uFillTx/>
                <a:latin typeface="Calibri"/>
              </a:rPr>
              <a:t>le programme de notre séjour berlinois</a:t>
            </a:r>
            <a:endParaRPr b="0" lang="fr-FR" sz="2800" spc="-1" strike="noStrike">
              <a:latin typeface="Arial"/>
            </a:endParaRPr>
          </a:p>
        </p:txBody>
      </p:sp>
      <p:sp>
        <p:nvSpPr>
          <p:cNvPr id="52" name="CustomShape 2"/>
          <p:cNvSpPr/>
          <p:nvPr/>
        </p:nvSpPr>
        <p:spPr>
          <a:xfrm>
            <a:off x="715680" y="732600"/>
            <a:ext cx="5628960" cy="204084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fr-FR" sz="2400" spc="-1" strike="noStrike" u="sng">
                <a:solidFill>
                  <a:srgbClr val="000000"/>
                </a:solidFill>
                <a:uFillTx/>
                <a:latin typeface="Calibri"/>
              </a:rPr>
              <a:t>Jour 1</a:t>
            </a:r>
            <a:r>
              <a:rPr b="0" lang="fr-FR" sz="2400" spc="-1" strike="noStrike">
                <a:solidFill>
                  <a:srgbClr val="000000"/>
                </a:solidFill>
                <a:latin typeface="Calibri"/>
              </a:rPr>
              <a:t> : Dimanche 16 – Voyage (on dort dans le car) </a:t>
            </a:r>
            <a:endParaRPr b="0" lang="fr-FR" sz="2400" spc="-1" strike="noStrike">
              <a:latin typeface="Arial"/>
            </a:endParaRPr>
          </a:p>
          <a:p>
            <a:pPr algn="just">
              <a:lnSpc>
                <a:spcPct val="100000"/>
              </a:lnSpc>
            </a:pPr>
            <a:endParaRPr b="0" lang="fr-FR" sz="2400" spc="-1" strike="noStrike">
              <a:latin typeface="Arial"/>
            </a:endParaRPr>
          </a:p>
          <a:p>
            <a:pPr algn="just">
              <a:lnSpc>
                <a:spcPct val="100000"/>
              </a:lnSpc>
            </a:pPr>
            <a:r>
              <a:rPr b="1" lang="fr-FR" sz="2400" spc="-1" strike="noStrike" u="sng">
                <a:solidFill>
                  <a:srgbClr val="000000"/>
                </a:solidFill>
                <a:uFillTx/>
                <a:latin typeface="Calibri"/>
              </a:rPr>
              <a:t>Jour 2</a:t>
            </a:r>
            <a:r>
              <a:rPr b="0" lang="fr-FR" sz="2400" spc="-1" strike="noStrike">
                <a:solidFill>
                  <a:srgbClr val="000000"/>
                </a:solidFill>
                <a:latin typeface="Calibri"/>
              </a:rPr>
              <a:t> : Découverte de l’Alexanderplatz – </a:t>
            </a:r>
            <a:endParaRPr b="0" lang="fr-FR" sz="2400" spc="-1" strike="noStrike">
              <a:latin typeface="Arial"/>
            </a:endParaRPr>
          </a:p>
          <a:p>
            <a:pPr algn="just">
              <a:lnSpc>
                <a:spcPct val="100000"/>
              </a:lnSpc>
            </a:pPr>
            <a:r>
              <a:rPr b="0" lang="fr-FR" sz="2400" spc="-1" strike="noStrike">
                <a:solidFill>
                  <a:srgbClr val="000000"/>
                </a:solidFill>
                <a:latin typeface="Calibri"/>
              </a:rPr>
              <a:t>Visite du musée de la RDA – Temps libre sur l’Unter den Linden</a:t>
            </a:r>
            <a:endParaRPr b="0" lang="fr-FR" sz="2400" spc="-1" strike="noStrike">
              <a:latin typeface="Arial"/>
            </a:endParaRPr>
          </a:p>
        </p:txBody>
      </p:sp>
      <p:pic>
        <p:nvPicPr>
          <p:cNvPr id="53" name="Picture 2" descr="Alexanderplatz à Berlin: 74 expériences et 175 photos"/>
          <p:cNvPicPr/>
          <p:nvPr/>
        </p:nvPicPr>
        <p:blipFill>
          <a:blip r:embed="rId1"/>
          <a:stretch/>
        </p:blipFill>
        <p:spPr>
          <a:xfrm>
            <a:off x="5892840" y="3033360"/>
            <a:ext cx="5747400" cy="3824280"/>
          </a:xfrm>
          <a:prstGeom prst="rect">
            <a:avLst/>
          </a:prstGeom>
          <a:ln w="0">
            <a:noFill/>
          </a:ln>
        </p:spPr>
      </p:pic>
      <p:pic>
        <p:nvPicPr>
          <p:cNvPr id="54" name="Picture 4" descr="Visite au musée de la RDA - Vivre à Berlin"/>
          <p:cNvPicPr/>
          <p:nvPr/>
        </p:nvPicPr>
        <p:blipFill>
          <a:blip r:embed="rId2"/>
          <a:stretch/>
        </p:blipFill>
        <p:spPr>
          <a:xfrm>
            <a:off x="7174440" y="523080"/>
            <a:ext cx="4083480" cy="2300400"/>
          </a:xfrm>
          <a:prstGeom prst="rect">
            <a:avLst/>
          </a:prstGeom>
          <a:ln w="0">
            <a:noFill/>
          </a:ln>
        </p:spPr>
      </p:pic>
      <p:pic>
        <p:nvPicPr>
          <p:cNvPr id="55" name="Picture 6" descr="17 665 photos et images de Unter Den Linden - Getty Images"/>
          <p:cNvPicPr/>
          <p:nvPr/>
        </p:nvPicPr>
        <p:blipFill>
          <a:blip r:embed="rId3"/>
          <a:stretch/>
        </p:blipFill>
        <p:spPr>
          <a:xfrm>
            <a:off x="715680" y="3026160"/>
            <a:ext cx="3855960" cy="37929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57" name="Picture 4" descr="Tickets &amp; Admission - Pergamonmuseum"/>
          <p:cNvPicPr/>
          <p:nvPr/>
        </p:nvPicPr>
        <p:blipFill>
          <a:blip r:embed="rId1"/>
          <a:srcRect l="16294" t="0" r="29872" b="0"/>
          <a:stretch/>
        </p:blipFill>
        <p:spPr>
          <a:xfrm>
            <a:off x="0" y="0"/>
            <a:ext cx="7534440" cy="6857640"/>
          </a:xfrm>
          <a:prstGeom prst="rect">
            <a:avLst/>
          </a:prstGeom>
          <a:ln w="0">
            <a:noFill/>
          </a:ln>
        </p:spPr>
      </p:pic>
      <p:sp>
        <p:nvSpPr>
          <p:cNvPr id="58" name="CustomShape 2"/>
          <p:cNvSpPr/>
          <p:nvPr/>
        </p:nvSpPr>
        <p:spPr>
          <a:xfrm>
            <a:off x="7604640" y="4730040"/>
            <a:ext cx="4413960" cy="1690200"/>
          </a:xfrm>
          <a:prstGeom prst="rect">
            <a:avLst/>
          </a:prstGeom>
          <a:noFill/>
          <a:ln w="0">
            <a:noFill/>
          </a:ln>
        </p:spPr>
        <p:style>
          <a:lnRef idx="0"/>
          <a:fillRef idx="0"/>
          <a:effectRef idx="0"/>
          <a:fontRef idx="minor"/>
        </p:style>
        <p:txBody>
          <a:bodyPr anchor="b">
            <a:normAutofit fontScale="85000"/>
          </a:bodyPr>
          <a:p>
            <a:pPr>
              <a:lnSpc>
                <a:spcPct val="90000"/>
              </a:lnSpc>
              <a:spcAft>
                <a:spcPts val="601"/>
              </a:spcAft>
            </a:pPr>
            <a:r>
              <a:rPr b="1" lang="en-US" sz="3700" spc="-1" strike="noStrike" u="sng">
                <a:solidFill>
                  <a:srgbClr val="000000"/>
                </a:solidFill>
                <a:uFillTx/>
                <a:latin typeface="Calibri Light"/>
              </a:rPr>
              <a:t>Jour 3</a:t>
            </a:r>
            <a:r>
              <a:rPr b="0" lang="en-US" sz="3700" spc="-1" strike="noStrike">
                <a:solidFill>
                  <a:srgbClr val="000000"/>
                </a:solidFill>
                <a:latin typeface="Calibri Light"/>
              </a:rPr>
              <a:t> : Berlin on Bike / Pergamon Museum et Neues Museum</a:t>
            </a:r>
            <a:endParaRPr b="0" lang="fr-FR" sz="3700" spc="-1" strike="noStrike">
              <a:latin typeface="Arial"/>
            </a:endParaRPr>
          </a:p>
          <a:p>
            <a:pPr>
              <a:lnSpc>
                <a:spcPct val="90000"/>
              </a:lnSpc>
              <a:spcAft>
                <a:spcPts val="601"/>
              </a:spcAft>
            </a:pPr>
            <a:endParaRPr b="0" lang="fr-FR" sz="3700" spc="-1" strike="noStrike">
              <a:latin typeface="Arial"/>
            </a:endParaRPr>
          </a:p>
        </p:txBody>
      </p:sp>
      <p:pic>
        <p:nvPicPr>
          <p:cNvPr id="59" name="Picture 2" descr="BERLIN ON BIKE - TOURS &amp; RENTAL : Ce qu'il faut savoir"/>
          <p:cNvPicPr/>
          <p:nvPr/>
        </p:nvPicPr>
        <p:blipFill>
          <a:blip r:embed="rId2"/>
          <a:srcRect l="12260" t="0" r="9900" b="0"/>
          <a:stretch/>
        </p:blipFill>
        <p:spPr>
          <a:xfrm>
            <a:off x="7653600" y="0"/>
            <a:ext cx="4538160" cy="3876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CustomShape 1"/>
          <p:cNvSpPr/>
          <p:nvPr/>
        </p:nvSpPr>
        <p:spPr>
          <a:xfrm>
            <a:off x="0" y="16236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61" name="Picture 2" descr="Cathédrale allemande de Berlin – Berlin.de"/>
          <p:cNvPicPr/>
          <p:nvPr/>
        </p:nvPicPr>
        <p:blipFill>
          <a:blip r:embed="rId1"/>
          <a:srcRect l="0" t="23111" r="4" b="2613"/>
          <a:stretch/>
        </p:blipFill>
        <p:spPr>
          <a:xfrm>
            <a:off x="0" y="0"/>
            <a:ext cx="7534440" cy="4196880"/>
          </a:xfrm>
          <a:prstGeom prst="rect">
            <a:avLst/>
          </a:prstGeom>
          <a:ln w="0">
            <a:noFill/>
          </a:ln>
        </p:spPr>
      </p:pic>
      <p:pic>
        <p:nvPicPr>
          <p:cNvPr id="62" name="Picture 4" descr="Billet d'entrée au Mauermuseum Checkpoint Charlie de Berlin 2023 - Viator"/>
          <p:cNvPicPr/>
          <p:nvPr/>
        </p:nvPicPr>
        <p:blipFill>
          <a:blip r:embed="rId2"/>
          <a:srcRect l="7812" t="0" r="14058" b="0"/>
          <a:stretch/>
        </p:blipFill>
        <p:spPr>
          <a:xfrm>
            <a:off x="7653600" y="0"/>
            <a:ext cx="4538160" cy="3876840"/>
          </a:xfrm>
          <a:prstGeom prst="rect">
            <a:avLst/>
          </a:prstGeom>
          <a:ln w="0">
            <a:noFill/>
          </a:ln>
        </p:spPr>
      </p:pic>
      <p:pic>
        <p:nvPicPr>
          <p:cNvPr id="63" name="Picture 6" descr="Reichstag à Berlin | visitBerlin.de"/>
          <p:cNvPicPr/>
          <p:nvPr/>
        </p:nvPicPr>
        <p:blipFill>
          <a:blip r:embed="rId3"/>
          <a:srcRect l="0" t="0" r="-2" b="10955"/>
          <a:stretch/>
        </p:blipFill>
        <p:spPr>
          <a:xfrm>
            <a:off x="0" y="4316400"/>
            <a:ext cx="6836400" cy="2541240"/>
          </a:xfrm>
          <a:prstGeom prst="rect">
            <a:avLst/>
          </a:prstGeom>
          <a:ln w="0">
            <a:noFill/>
          </a:ln>
        </p:spPr>
      </p:pic>
      <p:sp>
        <p:nvSpPr>
          <p:cNvPr id="64" name="CustomShape 2"/>
          <p:cNvSpPr/>
          <p:nvPr/>
        </p:nvSpPr>
        <p:spPr>
          <a:xfrm>
            <a:off x="7200000" y="4393080"/>
            <a:ext cx="4965480" cy="1576440"/>
          </a:xfrm>
          <a:prstGeom prst="rect">
            <a:avLst/>
          </a:prstGeom>
          <a:noFill/>
          <a:ln w="0">
            <a:noFill/>
          </a:ln>
        </p:spPr>
        <p:style>
          <a:lnRef idx="0"/>
          <a:fillRef idx="0"/>
          <a:effectRef idx="0"/>
          <a:fontRef idx="minor"/>
        </p:style>
        <p:txBody>
          <a:bodyPr anchor="b">
            <a:normAutofit/>
          </a:bodyPr>
          <a:p>
            <a:pPr>
              <a:lnSpc>
                <a:spcPct val="90000"/>
              </a:lnSpc>
              <a:spcAft>
                <a:spcPts val="601"/>
              </a:spcAft>
            </a:pPr>
            <a:r>
              <a:rPr b="1" lang="en-US" sz="2800" spc="-1" strike="noStrike" u="sng">
                <a:solidFill>
                  <a:srgbClr val="000000"/>
                </a:solidFill>
                <a:uFillTx/>
                <a:latin typeface="Calibri Light"/>
              </a:rPr>
              <a:t>Jour 4</a:t>
            </a:r>
            <a:r>
              <a:rPr b="0" lang="en-US" sz="2800" spc="-1" strike="noStrike">
                <a:solidFill>
                  <a:srgbClr val="000000"/>
                </a:solidFill>
                <a:latin typeface="Calibri Light"/>
              </a:rPr>
              <a:t> : Musée de Check Point Charlie - Deutscher Dom – Temps libre dans le quartier du Reichstag</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66" name="Picture 2" descr="Église du Souvenir de Berlin — Wikipédia"/>
          <p:cNvPicPr/>
          <p:nvPr/>
        </p:nvPicPr>
        <p:blipFill>
          <a:blip r:embed="rId1"/>
          <a:srcRect l="0" t="28363" r="0" b="14883"/>
          <a:stretch/>
        </p:blipFill>
        <p:spPr>
          <a:xfrm>
            <a:off x="0" y="0"/>
            <a:ext cx="7642440" cy="6857640"/>
          </a:xfrm>
          <a:prstGeom prst="rect">
            <a:avLst/>
          </a:prstGeom>
          <a:ln w="0">
            <a:noFill/>
          </a:ln>
        </p:spPr>
      </p:pic>
      <p:sp>
        <p:nvSpPr>
          <p:cNvPr id="67" name="CustomShape 2"/>
          <p:cNvSpPr/>
          <p:nvPr/>
        </p:nvSpPr>
        <p:spPr>
          <a:xfrm>
            <a:off x="579240" y="3986280"/>
            <a:ext cx="6287760" cy="2252880"/>
          </a:xfrm>
          <a:prstGeom prst="rect">
            <a:avLst/>
          </a:prstGeom>
          <a:solidFill>
            <a:schemeClr val="bg1">
              <a:alpha val="95000"/>
            </a:schemeClr>
          </a:solidFill>
          <a:ln>
            <a:solidFill>
              <a:srgbClr val="efefef"/>
            </a:solidFill>
          </a:ln>
        </p:spPr>
        <p:style>
          <a:lnRef idx="2">
            <a:schemeClr val="accent1">
              <a:shade val="50000"/>
            </a:schemeClr>
          </a:lnRef>
          <a:fillRef idx="1">
            <a:schemeClr val="accent1"/>
          </a:fillRef>
          <a:effectRef idx="0">
            <a:schemeClr val="accent1"/>
          </a:effectRef>
          <a:fontRef idx="minor"/>
        </p:style>
      </p:sp>
      <p:pic>
        <p:nvPicPr>
          <p:cNvPr id="68" name="Picture 6" descr="Tour Kollhoff, Potsdamer Platz, Berlin, Allemagne Photo Stock - Alamy"/>
          <p:cNvPicPr/>
          <p:nvPr/>
        </p:nvPicPr>
        <p:blipFill>
          <a:blip r:embed="rId2"/>
          <a:srcRect l="0" t="40483" r="0" b="27333"/>
          <a:stretch/>
        </p:blipFill>
        <p:spPr>
          <a:xfrm>
            <a:off x="7720200" y="0"/>
            <a:ext cx="4471560" cy="2239920"/>
          </a:xfrm>
          <a:prstGeom prst="rect">
            <a:avLst/>
          </a:prstGeom>
          <a:ln w="0">
            <a:noFill/>
          </a:ln>
        </p:spPr>
      </p:pic>
      <p:sp>
        <p:nvSpPr>
          <p:cNvPr id="69" name="CustomShape 3"/>
          <p:cNvSpPr/>
          <p:nvPr/>
        </p:nvSpPr>
        <p:spPr>
          <a:xfrm>
            <a:off x="508320" y="4784400"/>
            <a:ext cx="127800" cy="65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70" name="CustomShape 4"/>
          <p:cNvSpPr/>
          <p:nvPr/>
        </p:nvSpPr>
        <p:spPr>
          <a:xfrm rot="5400000">
            <a:off x="2407320" y="5103360"/>
            <a:ext cx="1462680" cy="18000"/>
          </a:xfrm>
          <a:prstGeom prst="rect">
            <a:avLst/>
          </a:prstGeom>
          <a:solidFill>
            <a:srgbClr val="d5d5d5"/>
          </a:solidFill>
          <a:ln w="3175">
            <a:noFill/>
          </a:ln>
        </p:spPr>
        <p:style>
          <a:lnRef idx="2">
            <a:schemeClr val="accent1">
              <a:shade val="50000"/>
            </a:schemeClr>
          </a:lnRef>
          <a:fillRef idx="1">
            <a:schemeClr val="accent1"/>
          </a:fillRef>
          <a:effectRef idx="0">
            <a:schemeClr val="accent1"/>
          </a:effectRef>
          <a:fontRef idx="minor"/>
        </p:style>
      </p:sp>
      <p:sp>
        <p:nvSpPr>
          <p:cNvPr id="71" name="CustomShape 5"/>
          <p:cNvSpPr/>
          <p:nvPr/>
        </p:nvSpPr>
        <p:spPr>
          <a:xfrm>
            <a:off x="579240" y="4217760"/>
            <a:ext cx="6287760" cy="1919880"/>
          </a:xfrm>
          <a:prstGeom prst="rect">
            <a:avLst/>
          </a:prstGeom>
          <a:noFill/>
          <a:ln w="0">
            <a:noFill/>
          </a:ln>
        </p:spPr>
        <p:style>
          <a:lnRef idx="0"/>
          <a:fillRef idx="0"/>
          <a:effectRef idx="0"/>
          <a:fontRef idx="minor"/>
        </p:style>
        <p:txBody>
          <a:bodyPr anchor="ctr">
            <a:normAutofit fontScale="81000"/>
          </a:bodyPr>
          <a:p>
            <a:pPr algn="just">
              <a:lnSpc>
                <a:spcPct val="90000"/>
              </a:lnSpc>
              <a:spcAft>
                <a:spcPts val="601"/>
              </a:spcAft>
            </a:pPr>
            <a:r>
              <a:rPr b="1" lang="en-US" sz="2400" spc="-1" strike="noStrike" u="sng">
                <a:solidFill>
                  <a:srgbClr val="000000"/>
                </a:solidFill>
                <a:uFillTx/>
                <a:latin typeface="Calibri"/>
              </a:rPr>
              <a:t>Jour 5</a:t>
            </a:r>
            <a:r>
              <a:rPr b="0" lang="en-US" sz="2400" spc="-1" strike="noStrike">
                <a:solidFill>
                  <a:srgbClr val="000000"/>
                </a:solidFill>
                <a:latin typeface="Calibri"/>
              </a:rPr>
              <a:t> : « Dent creuse » - KaDeWe – montée à la Tour Kollhof – Sony Center – Temps libre pour acheter des cadeaux à vos parents – Départ vers la France à 19 h 30</a:t>
            </a:r>
            <a:endParaRPr b="0" lang="fr-FR" sz="2400" spc="-1" strike="noStrike">
              <a:latin typeface="Arial"/>
            </a:endParaRPr>
          </a:p>
          <a:p>
            <a:pPr algn="just">
              <a:lnSpc>
                <a:spcPct val="90000"/>
              </a:lnSpc>
              <a:spcAft>
                <a:spcPts val="601"/>
              </a:spcAft>
            </a:pPr>
            <a:endParaRPr b="0" lang="fr-FR" sz="2400" spc="-1" strike="noStrike">
              <a:latin typeface="Arial"/>
            </a:endParaRPr>
          </a:p>
          <a:p>
            <a:pPr algn="just">
              <a:lnSpc>
                <a:spcPct val="90000"/>
              </a:lnSpc>
              <a:spcAft>
                <a:spcPts val="601"/>
              </a:spcAft>
            </a:pPr>
            <a:r>
              <a:rPr b="1" lang="en-US" sz="2400" spc="-1" strike="noStrike" u="sng">
                <a:solidFill>
                  <a:srgbClr val="000000"/>
                </a:solidFill>
                <a:uFillTx/>
                <a:latin typeface="Calibri"/>
              </a:rPr>
              <a:t>Jour 6</a:t>
            </a:r>
            <a:r>
              <a:rPr b="0" lang="en-US" sz="2400" spc="-1" strike="noStrike">
                <a:solidFill>
                  <a:srgbClr val="000000"/>
                </a:solidFill>
                <a:latin typeface="Calibri"/>
              </a:rPr>
              <a:t> :  Vendredi 21 - voyage retour (on dort toujours dans le car)</a:t>
            </a:r>
            <a:endParaRPr b="0" lang="fr-FR" sz="2400" spc="-1" strike="noStrike">
              <a:latin typeface="Arial"/>
            </a:endParaRPr>
          </a:p>
        </p:txBody>
      </p:sp>
      <p:pic>
        <p:nvPicPr>
          <p:cNvPr id="72" name="Picture 8" descr="Sony Center Berlin (@berlin_sony) / Twitter"/>
          <p:cNvPicPr/>
          <p:nvPr/>
        </p:nvPicPr>
        <p:blipFill>
          <a:blip r:embed="rId3"/>
          <a:srcRect l="0" t="18770" r="0" b="31145"/>
          <a:stretch/>
        </p:blipFill>
        <p:spPr>
          <a:xfrm>
            <a:off x="7720200" y="2309040"/>
            <a:ext cx="4471560" cy="2239920"/>
          </a:xfrm>
          <a:prstGeom prst="rect">
            <a:avLst/>
          </a:prstGeom>
          <a:ln w="0">
            <a:noFill/>
          </a:ln>
        </p:spPr>
      </p:pic>
      <p:pic>
        <p:nvPicPr>
          <p:cNvPr id="73" name="Picture 4" descr="KaDeWe, de l'intérieur, bien connue sur la place Wittenbergplatz,  Tauentzienstrasse, Schöneberg, Berlin, Germany, Europe Photo Stock - Alamy"/>
          <p:cNvPicPr/>
          <p:nvPr/>
        </p:nvPicPr>
        <p:blipFill>
          <a:blip r:embed="rId4"/>
          <a:srcRect l="0" t="53276" r="0" b="15422"/>
          <a:stretch/>
        </p:blipFill>
        <p:spPr>
          <a:xfrm>
            <a:off x="7720200" y="4647240"/>
            <a:ext cx="4471560" cy="22399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CustomShape 1"/>
          <p:cNvSpPr/>
          <p:nvPr/>
        </p:nvSpPr>
        <p:spPr>
          <a:xfrm>
            <a:off x="0" y="0"/>
            <a:ext cx="12191760" cy="516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2800" spc="-1" strike="noStrike" u="sng">
                <a:solidFill>
                  <a:srgbClr val="000000"/>
                </a:solidFill>
                <a:uFillTx/>
                <a:latin typeface="Calibri"/>
              </a:rPr>
              <a:t>Troisième partie</a:t>
            </a:r>
            <a:r>
              <a:rPr b="1" lang="fr-FR" sz="2800" spc="-1" strike="noStrike">
                <a:solidFill>
                  <a:srgbClr val="000000"/>
                </a:solidFill>
                <a:latin typeface="Calibri"/>
              </a:rPr>
              <a:t> : </a:t>
            </a:r>
            <a:r>
              <a:rPr b="1" lang="fr-FR" sz="2800" spc="-1" strike="noStrike" u="sng">
                <a:solidFill>
                  <a:srgbClr val="000000"/>
                </a:solidFill>
                <a:uFillTx/>
                <a:latin typeface="Calibri"/>
              </a:rPr>
              <a:t>les 3 questions habituelles des parents</a:t>
            </a:r>
            <a:endParaRPr b="0" lang="fr-FR" sz="2800" spc="-1" strike="noStrike">
              <a:latin typeface="Arial"/>
            </a:endParaRPr>
          </a:p>
        </p:txBody>
      </p:sp>
      <p:sp>
        <p:nvSpPr>
          <p:cNvPr id="75" name="CustomShape 2"/>
          <p:cNvSpPr/>
          <p:nvPr/>
        </p:nvSpPr>
        <p:spPr>
          <a:xfrm>
            <a:off x="0" y="723240"/>
            <a:ext cx="12191760" cy="1309320"/>
          </a:xfrm>
          <a:prstGeom prst="rect">
            <a:avLst/>
          </a:prstGeom>
          <a:noFill/>
          <a:ln w="0">
            <a:noFill/>
          </a:ln>
        </p:spPr>
        <p:style>
          <a:lnRef idx="0"/>
          <a:fillRef idx="0"/>
          <a:effectRef idx="0"/>
          <a:fontRef idx="minor"/>
        </p:style>
        <p:txBody>
          <a:bodyPr lIns="90000" rIns="90000" tIns="45000" bIns="45000">
            <a:spAutoFit/>
          </a:bodyPr>
          <a:p>
            <a:pPr marL="343080" indent="-342720" algn="just">
              <a:lnSpc>
                <a:spcPct val="100000"/>
              </a:lnSpc>
              <a:buClr>
                <a:srgbClr val="000000"/>
              </a:buClr>
              <a:buFont typeface="StarSymbol"/>
              <a:buAutoNum type="arabicParenR"/>
            </a:pPr>
            <a:r>
              <a:rPr b="1" lang="fr-FR" sz="1800" spc="-1" strike="noStrike">
                <a:solidFill>
                  <a:srgbClr val="000000"/>
                </a:solidFill>
                <a:latin typeface="Calibri"/>
              </a:rPr>
              <a:t>Quelles règles s’appliquent pendant un voyage scolaire ?</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Calibri"/>
              </a:rPr>
              <a:t>Celles du règlement intérieur du lycée (ni plus ni moins). Si votre enfant est fumeur, il peut fumer mais ni dans sa chambre ni dans le car. À l’inverse, l’alcool est interdit, tout comme les signes religieux ou politiques ostentatoires, ou encore de porter des écouteurs ou un casque pendant les repas ou lors d’une visite. Évidemment, pas de mixité dans les chambres.</a:t>
            </a:r>
            <a:endParaRPr b="0" lang="fr-FR" sz="1800" spc="-1" strike="noStrike">
              <a:latin typeface="Arial"/>
            </a:endParaRPr>
          </a:p>
        </p:txBody>
      </p:sp>
      <p:sp>
        <p:nvSpPr>
          <p:cNvPr id="76" name="CustomShape 3"/>
          <p:cNvSpPr/>
          <p:nvPr/>
        </p:nvSpPr>
        <p:spPr>
          <a:xfrm>
            <a:off x="0" y="2327040"/>
            <a:ext cx="12191760" cy="173628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fr-FR" sz="1800" spc="-1" strike="noStrike">
                <a:solidFill>
                  <a:srgbClr val="000000"/>
                </a:solidFill>
                <a:latin typeface="Calibri"/>
              </a:rPr>
              <a:t>2) Faut-il de l’argent de poche ?</a:t>
            </a:r>
            <a:endParaRPr b="0" lang="fr-FR" sz="1800" spc="-1" strike="noStrike">
              <a:latin typeface="Arial"/>
            </a:endParaRPr>
          </a:p>
          <a:p>
            <a:pPr algn="just">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Calibri"/>
              </a:rPr>
              <a:t>Pour ce séjour, le prix forfaitaire comprend le transport, l’hébergement, les visites et tous les repas à l’exception du diner du jour 1 (il faut donc prévoir un pique-nique pour le voyage aller). Pour le reste, c’est à vous de voir ! Dans le même ordre d’idée, n’apportez pas d’objets de valeur. Votre enfant est seul responsable de ses affaires. S’il perd, s’il casse ou s’il se fait voler sa Nintendo Switch, vous ne pourrez pas vous retourner contre les organisateurs, le lycée ou l’agence de voyage.</a:t>
            </a:r>
            <a:endParaRPr b="0" lang="fr-FR" sz="1800" spc="-1" strike="noStrike">
              <a:latin typeface="Arial"/>
            </a:endParaRPr>
          </a:p>
        </p:txBody>
      </p:sp>
      <p:sp>
        <p:nvSpPr>
          <p:cNvPr id="77" name="CustomShape 4"/>
          <p:cNvSpPr/>
          <p:nvPr/>
        </p:nvSpPr>
        <p:spPr>
          <a:xfrm>
            <a:off x="0" y="4361400"/>
            <a:ext cx="1219176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rPr>
              <a:t>3) Que ne faut-il surtout pas oublier de mettre dans la valise de son enfant ?</a:t>
            </a:r>
            <a:endParaRPr b="0" lang="fr-FR" sz="1800" spc="-1" strike="noStrike">
              <a:latin typeface="Arial"/>
            </a:endParaRPr>
          </a:p>
          <a:p>
            <a:pPr>
              <a:lnSpc>
                <a:spcPct val="100000"/>
              </a:lnSpc>
            </a:pPr>
            <a:endParaRPr b="0" lang="fr-FR" sz="1800" spc="-1" strike="noStrike">
              <a:latin typeface="Arial"/>
            </a:endParaRPr>
          </a:p>
          <a:p>
            <a:pPr algn="just">
              <a:lnSpc>
                <a:spcPct val="100000"/>
              </a:lnSpc>
            </a:pPr>
            <a:r>
              <a:rPr b="0" lang="fr-FR" sz="1800" spc="-1" strike="noStrike">
                <a:solidFill>
                  <a:srgbClr val="000000"/>
                </a:solidFill>
                <a:latin typeface="Calibri"/>
              </a:rPr>
              <a:t>Il doit toujours avoir sur lui sa pièce d’identité (pas une photocopie) et sa CEAM. Il doit avoir en plus un stylo et un sac à dos pour transporter son pique-nique du midi. Pensez à lui donner une serviette de toilette (les draps sont fournis) et pourquoi pas un petit coussin et un plaid pour le voyage. En ce qui concerne les vêtements, il faut prévoir tous les temps. De bonnes chaussures sont indispensables ainsi qu’un K-Way.</a:t>
            </a:r>
            <a:endParaRPr b="0" lang="fr-FR" sz="1800" spc="-1" strike="noStrike">
              <a:latin typeface="Arial"/>
            </a:endParaRPr>
          </a:p>
        </p:txBody>
      </p:sp>
      <p:sp>
        <p:nvSpPr>
          <p:cNvPr id="78" name="CustomShape 5"/>
          <p:cNvSpPr/>
          <p:nvPr/>
        </p:nvSpPr>
        <p:spPr>
          <a:xfrm>
            <a:off x="0" y="6115680"/>
            <a:ext cx="12191760" cy="6998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4000" spc="-1" strike="noStrike">
                <a:solidFill>
                  <a:srgbClr val="000000"/>
                </a:solidFill>
                <a:latin typeface="Calibri"/>
              </a:rPr>
              <a:t>À vous la parole !</a:t>
            </a:r>
            <a:endParaRPr b="0" lang="fr-FR" sz="4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127</TotalTime>
  <Application>LibreOffice/7.0.5.2$Windows_X86_64 LibreOffice_project/64390860c6cd0aca4beafafcfd84613dd9dfb63a</Application>
  <AppVersion>15.0000</AppVersion>
  <Words>622</Words>
  <Paragraphs>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2023-03-29T10:28:29Z</dcterms:created>
  <dc:creator>valerie phelippeau</dc:creator>
  <dc:description/>
  <dc:language>fr-FR</dc:language>
  <cp:lastModifiedBy/>
  <dcterms:modified xsi:type="dcterms:W3CDTF">2023-03-29T15:21:21Z</dcterms:modified>
  <cp:revision>16</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7</vt:i4>
  </property>
</Properties>
</file>