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54"/>
  </p:notesMasterIdLst>
  <p:handoutMasterIdLst>
    <p:handoutMasterId r:id="rId55"/>
  </p:handoutMasterIdLst>
  <p:sldIdLst>
    <p:sldId id="286" r:id="rId11"/>
    <p:sldId id="305" r:id="rId12"/>
    <p:sldId id="318" r:id="rId13"/>
    <p:sldId id="294" r:id="rId14"/>
    <p:sldId id="296" r:id="rId15"/>
    <p:sldId id="295" r:id="rId16"/>
    <p:sldId id="319" r:id="rId17"/>
    <p:sldId id="320" r:id="rId18"/>
    <p:sldId id="351" r:id="rId19"/>
    <p:sldId id="359" r:id="rId20"/>
    <p:sldId id="298" r:id="rId21"/>
    <p:sldId id="315" r:id="rId22"/>
    <p:sldId id="323" r:id="rId23"/>
    <p:sldId id="324" r:id="rId24"/>
    <p:sldId id="325" r:id="rId25"/>
    <p:sldId id="328" r:id="rId26"/>
    <p:sldId id="326" r:id="rId27"/>
    <p:sldId id="327" r:id="rId28"/>
    <p:sldId id="330" r:id="rId29"/>
    <p:sldId id="355" r:id="rId30"/>
    <p:sldId id="358" r:id="rId31"/>
    <p:sldId id="329" r:id="rId32"/>
    <p:sldId id="349" r:id="rId33"/>
    <p:sldId id="331" r:id="rId34"/>
    <p:sldId id="307" r:id="rId35"/>
    <p:sldId id="301" r:id="rId36"/>
    <p:sldId id="311" r:id="rId37"/>
    <p:sldId id="332" r:id="rId38"/>
    <p:sldId id="317" r:id="rId39"/>
    <p:sldId id="308" r:id="rId40"/>
    <p:sldId id="347" r:id="rId41"/>
    <p:sldId id="334" r:id="rId42"/>
    <p:sldId id="335" r:id="rId43"/>
    <p:sldId id="336" r:id="rId44"/>
    <p:sldId id="343" r:id="rId45"/>
    <p:sldId id="344" r:id="rId46"/>
    <p:sldId id="342" r:id="rId47"/>
    <p:sldId id="357" r:id="rId48"/>
    <p:sldId id="346" r:id="rId49"/>
    <p:sldId id="312" r:id="rId50"/>
    <p:sldId id="310" r:id="rId51"/>
    <p:sldId id="348" r:id="rId52"/>
    <p:sldId id="316" r:id="rId5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47"/>
    <a:srgbClr val="7800FF"/>
    <a:srgbClr val="3D566E"/>
    <a:srgbClr val="F28E65"/>
    <a:srgbClr val="8B97A9"/>
    <a:srgbClr val="E3C937"/>
    <a:srgbClr val="26338B"/>
    <a:srgbClr val="51BAAA"/>
    <a:srgbClr val="DA0D57"/>
    <a:srgbClr val="9B00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873" autoAdjust="0"/>
    <p:restoredTop sz="94661"/>
  </p:normalViewPr>
  <p:slideViewPr>
    <p:cSldViewPr snapToGrid="0" snapToObjects="1">
      <p:cViewPr>
        <p:scale>
          <a:sx n="80" d="100"/>
          <a:sy n="80" d="100"/>
        </p:scale>
        <p:origin x="-1386"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pPr/>
              <a:t>04/02/2019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p14="http://schemas.microsoft.com/office/powerpoint/2010/main" xmlns=""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pPr/>
              <a:t>04/02/2019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p14="http://schemas.microsoft.com/office/powerpoint/2010/main" xmlns=""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6</a:t>
            </a:fld>
            <a:endParaRPr lang="fr-FR"/>
          </a:p>
        </p:txBody>
      </p:sp>
    </p:spTree>
    <p:extLst>
      <p:ext uri="{BB962C8B-B14F-4D97-AF65-F5344CB8AC3E}">
        <p14:creationId xmlns:p14="http://schemas.microsoft.com/office/powerpoint/2010/main" xmlns=""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782122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6075940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2380094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69178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a:p>
        </p:txBody>
      </p:sp>
    </p:spTree>
    <p:extLst>
      <p:ext uri="{BB962C8B-B14F-4D97-AF65-F5344CB8AC3E}">
        <p14:creationId xmlns:p14="http://schemas.microsoft.com/office/powerpoint/2010/main" xmlns=""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xmlns=""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xmlns=""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8906306"/>
      </p:ext>
    </p:extLst>
  </p:cSld>
  <p:clrMap bg1="lt1" tx1="dk1" bg2="lt2" tx2="dk2" accent1="accent1" accent2="accent2" accent3="accent3" accent4="accent4" accent5="accent5" accent6="accent6" hlink="hlink" folHlink="folHlink"/>
  <p:sldLayoutIdLst>
    <p:sldLayoutId id="2147483695" r:id="rId1"/>
    <p:sldLayoutId id="214748369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xmlns=""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a:t>Une </a:t>
            </a:r>
            <a:r>
              <a:rPr lang="fr-FR" sz="2800" dirty="0" smtClean="0"/>
              <a:t>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10</a:t>
            </a:fld>
            <a:endParaRPr lang="fr-FR" dirty="0"/>
          </a:p>
        </p:txBody>
      </p:sp>
      <p:sp>
        <p:nvSpPr>
          <p:cNvPr id="4" name="Espace réservé du texte 2"/>
          <p:cNvSpPr txBox="1">
            <a:spLocks/>
          </p:cNvSpPr>
          <p:nvPr/>
        </p:nvSpPr>
        <p:spPr>
          <a:xfrm>
            <a:off x="426718" y="1733797"/>
            <a:ext cx="8159932" cy="3906982"/>
          </a:xfrm>
          <a:prstGeom prst="rect">
            <a:avLst/>
          </a:prstGeom>
        </p:spPr>
        <p:txBody>
          <a:bodyPr>
            <a:normAutofit fontScale="475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5100" b="1" dirty="0"/>
              <a:t>Cette rubrique facultative peut permettre au candidat de renseigner des informations autres que scolaires qu’ils souhaitent porter à la connaissance des formations qui vont étudier les dossiers : </a:t>
            </a:r>
            <a:endParaRPr lang="fr-FR" sz="5100" b="1" dirty="0" smtClean="0"/>
          </a:p>
          <a:p>
            <a:pPr marL="0" indent="0" algn="just">
              <a:buNone/>
            </a:pPr>
            <a:endParaRPr lang="fr-FR" sz="5100" dirty="0"/>
          </a:p>
          <a:p>
            <a:pPr lvl="0" algn="just"/>
            <a:r>
              <a:rPr lang="fr-FR" sz="5100" dirty="0" smtClean="0"/>
              <a:t> expérience </a:t>
            </a:r>
            <a:r>
              <a:rPr lang="fr-FR" sz="5100" dirty="0"/>
              <a:t>d’encadrement ou d’animation </a:t>
            </a:r>
          </a:p>
          <a:p>
            <a:pPr lvl="0" algn="just"/>
            <a:r>
              <a:rPr lang="fr-FR" sz="5100" dirty="0" smtClean="0"/>
              <a:t> engagement </a:t>
            </a:r>
            <a:r>
              <a:rPr lang="fr-FR" sz="5100" dirty="0"/>
              <a:t>civique, associatif </a:t>
            </a:r>
          </a:p>
          <a:p>
            <a:pPr lvl="0" algn="just"/>
            <a:r>
              <a:rPr lang="fr-FR" sz="5100" dirty="0" smtClean="0"/>
              <a:t> expériences </a:t>
            </a:r>
            <a:r>
              <a:rPr lang="fr-FR" sz="5100" dirty="0"/>
              <a:t>professionnelles ou stages </a:t>
            </a:r>
          </a:p>
          <a:p>
            <a:pPr lvl="0" algn="just"/>
            <a:r>
              <a:rPr lang="fr-FR" sz="5100" dirty="0" smtClean="0"/>
              <a:t> pratiques </a:t>
            </a:r>
            <a:r>
              <a:rPr lang="fr-FR" sz="5100" dirty="0"/>
              <a:t>sportives et culturelles </a:t>
            </a:r>
          </a:p>
          <a:p>
            <a:pPr marL="0" indent="0">
              <a:buFont typeface="Lucida Grande"/>
              <a:buNone/>
              <a:defRPr/>
            </a:pPr>
            <a:r>
              <a:rPr lang="fr-FR" sz="5600" dirty="0" smtClean="0"/>
              <a:t>                 </a:t>
            </a:r>
          </a:p>
        </p:txBody>
      </p:sp>
      <p:sp>
        <p:nvSpPr>
          <p:cNvPr id="5" name="Ellipse 4"/>
          <p:cNvSpPr/>
          <p:nvPr/>
        </p:nvSpPr>
        <p:spPr>
          <a:xfrm rot="606903">
            <a:off x="7449905" y="995906"/>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265784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les lycéens expliquent ce qui motive chacun de leurs vœux. </a:t>
            </a:r>
            <a:endParaRPr lang="fr-FR" sz="7200" b="1" dirty="0" smtClean="0"/>
          </a:p>
          <a:p>
            <a:pPr>
              <a:defRPr/>
            </a:pPr>
            <a:r>
              <a:rPr lang="fr-FR" sz="7200" b="1" dirty="0" smtClean="0">
                <a:solidFill>
                  <a:srgbClr val="F28E65"/>
                </a:solidFill>
              </a:rPr>
              <a:t>Des vœux non classés </a:t>
            </a:r>
            <a:r>
              <a:rPr lang="fr-FR" sz="7200" dirty="0" smtClean="0"/>
              <a:t>: aucune contrainte imposée, sans autocensure ni stratégie </a:t>
            </a:r>
          </a:p>
          <a:p>
            <a:pPr marL="0" indent="0">
              <a:buNone/>
              <a:defRPr/>
            </a:pPr>
            <a:r>
              <a:rPr lang="fr-FR" sz="7200" dirty="0" smtClean="0"/>
              <a:t> </a:t>
            </a:r>
          </a:p>
          <a:p>
            <a:pPr>
              <a:defRPr/>
            </a:pPr>
            <a:r>
              <a:rPr lang="fr-FR" sz="7200" dirty="0" smtClean="0"/>
              <a:t>Pour </a:t>
            </a:r>
            <a:r>
              <a:rPr lang="fr-FR" sz="7200" dirty="0"/>
              <a:t>des </a:t>
            </a:r>
            <a:r>
              <a:rPr lang="fr-FR" sz="7200" b="1" dirty="0">
                <a:solidFill>
                  <a:srgbClr val="F28E65"/>
                </a:solidFill>
              </a:rPr>
              <a:t>formations sélectives </a:t>
            </a:r>
            <a:r>
              <a:rPr lang="fr-FR" sz="7200" dirty="0"/>
              <a:t>(CPGE, BTS, DUT, </a:t>
            </a:r>
            <a:r>
              <a:rPr lang="fr-FR" sz="7200" dirty="0" smtClean="0"/>
              <a:t>écoles, IFSI, EFTS…) </a:t>
            </a:r>
            <a:r>
              <a:rPr lang="fr-FR" sz="7200" dirty="0"/>
              <a:t>et </a:t>
            </a:r>
            <a:r>
              <a:rPr lang="fr-FR" sz="7200" b="1" dirty="0">
                <a:solidFill>
                  <a:srgbClr val="F28E65"/>
                </a:solidFill>
              </a:rPr>
              <a:t>non </a:t>
            </a:r>
            <a:r>
              <a:rPr lang="fr-FR" sz="7200" b="1" dirty="0" smtClean="0">
                <a:solidFill>
                  <a:srgbClr val="F28E65"/>
                </a:solidFill>
              </a:rPr>
              <a:t>sélectives </a:t>
            </a:r>
            <a:r>
              <a:rPr lang="fr-FR" sz="7200" dirty="0"/>
              <a:t>(licences, </a:t>
            </a:r>
            <a:r>
              <a:rPr lang="fr-FR" sz="7200" dirty="0" smtClean="0"/>
              <a:t>PACES)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vœux pour des formations sous statut d’étudiant </a:t>
            </a:r>
            <a:endParaRPr lang="fr-FR" sz="7200" b="1" dirty="0" smtClean="0">
              <a:solidFill>
                <a:srgbClr val="F28E65"/>
              </a:solidFill>
            </a:endParaRPr>
          </a:p>
          <a:p>
            <a:pPr>
              <a:defRPr/>
            </a:pPr>
            <a:endParaRPr lang="fr-FR" sz="7200" dirty="0"/>
          </a:p>
          <a:p>
            <a:pPr marL="0" indent="0">
              <a:buNone/>
              <a:defRPr/>
            </a:pPr>
            <a:endParaRPr lang="fr-FR" sz="7200" dirty="0" smtClean="0"/>
          </a:p>
          <a:p>
            <a:pPr marL="0" indent="0">
              <a:buNone/>
              <a:defRPr/>
            </a:pPr>
            <a:endParaRPr lang="fr-FR" sz="72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11</a:t>
            </a:fld>
            <a:endParaRPr lang="fr-FR" dirty="0"/>
          </a:p>
        </p:txBody>
      </p:sp>
      <p:sp>
        <p:nvSpPr>
          <p:cNvPr id="5" name="Rectangle 4"/>
          <p:cNvSpPr/>
          <p:nvPr/>
        </p:nvSpPr>
        <p:spPr>
          <a:xfrm>
            <a:off x="665018" y="3811979"/>
            <a:ext cx="7704424" cy="938151"/>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
        <p:nvSpPr>
          <p:cNvPr id="7" name="Rectangle 6"/>
          <p:cNvSpPr/>
          <p:nvPr/>
        </p:nvSpPr>
        <p:spPr>
          <a:xfrm>
            <a:off x="665018" y="4873377"/>
            <a:ext cx="7766386" cy="127804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éviter de ne formuler qu’un seul vœu </a:t>
            </a:r>
            <a:r>
              <a:rPr lang="fr-FR" sz="1600" i="1" dirty="0" smtClean="0">
                <a:solidFill>
                  <a:srgbClr val="3D566E"/>
                </a:solidFill>
              </a:rPr>
              <a:t>(</a:t>
            </a:r>
            <a:r>
              <a:rPr lang="fr-FR" sz="1600" i="1" dirty="0">
                <a:solidFill>
                  <a:srgbClr val="3D566E"/>
                </a:solidFill>
              </a:rPr>
              <a:t>en 2018 les candidats ont formulé 7 vœux en moyenne)</a:t>
            </a:r>
          </a:p>
        </p:txBody>
      </p:sp>
    </p:spTree>
    <p:extLst>
      <p:ext uri="{BB962C8B-B14F-4D97-AF65-F5344CB8AC3E}">
        <p14:creationId xmlns:p14="http://schemas.microsoft.com/office/powerpoint/2010/main" xmlns="" val="2596068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multiples</a:t>
            </a:r>
            <a:endParaRPr lang="fr-FR" dirty="0"/>
          </a:p>
        </p:txBody>
      </p:sp>
      <p:sp>
        <p:nvSpPr>
          <p:cNvPr id="3" name="Espace réservé du texte 2"/>
          <p:cNvSpPr>
            <a:spLocks noGrp="1"/>
          </p:cNvSpPr>
          <p:nvPr>
            <p:ph type="body" sz="quarter" idx="13"/>
          </p:nvPr>
        </p:nvSpPr>
        <p:spPr>
          <a:xfrm>
            <a:off x="426718" y="1252007"/>
            <a:ext cx="8640000" cy="4875661"/>
          </a:xfrm>
        </p:spPr>
        <p:txBody>
          <a:bodyPr>
            <a:normAutofit/>
          </a:bodyPr>
          <a:lstStyle/>
          <a:p>
            <a:pPr marL="0" indent="0">
              <a:buNone/>
            </a:pPr>
            <a:r>
              <a:rPr lang="fr-FR" sz="1900" b="1" dirty="0" smtClean="0"/>
              <a:t>Pour </a:t>
            </a:r>
            <a:r>
              <a:rPr lang="fr-FR" sz="1900" b="1" dirty="0"/>
              <a:t>élargir les possibilités, </a:t>
            </a:r>
            <a:r>
              <a:rPr lang="fr-FR" sz="1900" b="1" dirty="0" smtClean="0"/>
              <a:t>les lycéens peuvent faire des vœux multiples pour certaines formations : </a:t>
            </a:r>
          </a:p>
          <a:p>
            <a:pPr marL="0" indent="0">
              <a:buNone/>
            </a:pPr>
            <a:endParaRPr lang="fr-FR" sz="1000" b="1" dirty="0" smtClean="0"/>
          </a:p>
          <a:p>
            <a:pPr marL="0" lvl="1">
              <a:lnSpc>
                <a:spcPct val="110000"/>
              </a:lnSpc>
              <a:defRPr/>
            </a:pPr>
            <a:r>
              <a:rPr lang="fr-FR" sz="1600" dirty="0"/>
              <a:t>Un vœu multiple permet de </a:t>
            </a:r>
            <a:r>
              <a:rPr lang="fr-FR" sz="1600" b="1" dirty="0">
                <a:solidFill>
                  <a:srgbClr val="F28E65"/>
                </a:solidFill>
              </a:rPr>
              <a:t>choisir la ou les formations souhaitées parmi un ensemble de formations regroupées par </a:t>
            </a:r>
            <a:r>
              <a:rPr lang="fr-FR" sz="1600" b="1" dirty="0" smtClean="0">
                <a:solidFill>
                  <a:srgbClr val="F28E65"/>
                </a:solidFill>
              </a:rPr>
              <a:t>type, spécialité </a:t>
            </a:r>
            <a:r>
              <a:rPr lang="fr-FR" sz="1600" b="1" dirty="0">
                <a:solidFill>
                  <a:srgbClr val="F28E65"/>
                </a:solidFill>
              </a:rPr>
              <a:t>ou </a:t>
            </a:r>
            <a:r>
              <a:rPr lang="fr-FR" sz="1600" b="1" dirty="0" smtClean="0">
                <a:solidFill>
                  <a:srgbClr val="F28E65"/>
                </a:solidFill>
              </a:rPr>
              <a:t>mention. </a:t>
            </a:r>
            <a:r>
              <a:rPr lang="fr-FR" sz="1600" dirty="0"/>
              <a:t>Chaque vœu multiple est </a:t>
            </a:r>
            <a:r>
              <a:rPr lang="fr-FR" sz="1600" b="1" dirty="0">
                <a:solidFill>
                  <a:srgbClr val="F28E65"/>
                </a:solidFill>
              </a:rPr>
              <a:t>composé de sous-vœux </a:t>
            </a:r>
            <a:r>
              <a:rPr lang="fr-FR" sz="1600" dirty="0"/>
              <a:t>qui correspondent chacun à un établissement donné. </a:t>
            </a:r>
            <a:endParaRPr lang="fr-FR" sz="1200" b="1" dirty="0" smtClean="0">
              <a:solidFill>
                <a:srgbClr val="F28E65"/>
              </a:solidFill>
            </a:endParaRPr>
          </a:p>
          <a:p>
            <a:pPr marL="0" lvl="1">
              <a:lnSpc>
                <a:spcPct val="110000"/>
              </a:lnSpc>
              <a:defRPr/>
            </a:pPr>
            <a:r>
              <a:rPr lang="fr-FR" sz="1600" dirty="0" smtClean="0"/>
              <a:t>Les types de formations concernées </a:t>
            </a:r>
            <a:r>
              <a:rPr lang="fr-FR" sz="1600" b="1" dirty="0" smtClean="0">
                <a:solidFill>
                  <a:srgbClr val="F28E65"/>
                </a:solidFill>
              </a:rPr>
              <a:t>: </a:t>
            </a:r>
          </a:p>
          <a:p>
            <a:pPr marL="0" lvl="1" indent="0">
              <a:lnSpc>
                <a:spcPct val="110000"/>
              </a:lnSpc>
              <a:buNone/>
              <a:defRPr/>
            </a:pPr>
            <a:r>
              <a:rPr lang="fr-FR" sz="1600" b="1" dirty="0" smtClean="0">
                <a:solidFill>
                  <a:srgbClr val="F28E65"/>
                </a:solidFill>
              </a:rPr>
              <a:t>	BTS, DUT, CPGE, DN MADE, DCG, écoles, EFTS </a:t>
            </a:r>
            <a:r>
              <a:rPr lang="fr-FR" sz="1600" dirty="0" smtClean="0"/>
              <a:t>regroupés à l’échelle nationale</a:t>
            </a:r>
          </a:p>
          <a:p>
            <a:pPr marL="0" lvl="1" indent="0">
              <a:lnSpc>
                <a:spcPct val="110000"/>
              </a:lnSpc>
              <a:buNone/>
              <a:defRPr/>
            </a:pPr>
            <a:r>
              <a:rPr lang="fr-FR" sz="1600" b="1" dirty="0" smtClean="0">
                <a:solidFill>
                  <a:srgbClr val="F28E65"/>
                </a:solidFill>
              </a:rPr>
              <a:t>	PACES Ile-de-France, IFSI  et quelques licences </a:t>
            </a:r>
            <a:r>
              <a:rPr lang="fr-FR" sz="1600" dirty="0" smtClean="0"/>
              <a:t>regroupés à l’échelle régionale ou académique</a:t>
            </a:r>
          </a:p>
          <a:p>
            <a:pPr marL="0" lvl="1" indent="0">
              <a:lnSpc>
                <a:spcPct val="110000"/>
              </a:lnSpc>
              <a:buNone/>
              <a:defRPr/>
            </a:pPr>
            <a:endParaRPr lang="fr-FR" sz="1200" dirty="0"/>
          </a:p>
          <a:p>
            <a:pPr marL="0" lvl="1">
              <a:lnSpc>
                <a:spcPct val="110000"/>
              </a:lnSpc>
              <a:defRPr/>
            </a:pPr>
            <a:r>
              <a:rPr lang="fr-FR" sz="1600" dirty="0"/>
              <a:t>Un vœu multiple </a:t>
            </a:r>
            <a:r>
              <a:rPr lang="fr-FR" sz="1600" b="1" dirty="0">
                <a:solidFill>
                  <a:srgbClr val="F28E65"/>
                </a:solidFill>
              </a:rPr>
              <a:t>compte pour un seul </a:t>
            </a:r>
            <a:r>
              <a:rPr lang="fr-FR" sz="1600" dirty="0"/>
              <a:t>vœu parmi les 10 </a:t>
            </a:r>
            <a:r>
              <a:rPr lang="fr-FR" sz="1600" dirty="0" smtClean="0"/>
              <a:t>possibles</a:t>
            </a:r>
          </a:p>
          <a:p>
            <a:pPr marL="0" lvl="1" indent="0">
              <a:lnSpc>
                <a:spcPct val="110000"/>
              </a:lnSpc>
              <a:buNone/>
              <a:defRPr/>
            </a:pPr>
            <a:endParaRPr lang="fr-FR" sz="1200" dirty="0" smtClean="0"/>
          </a:p>
          <a:p>
            <a:pPr marL="0" lvl="1">
              <a:lnSpc>
                <a:spcPct val="110000"/>
              </a:lnSpc>
              <a:defRPr/>
            </a:pPr>
            <a:r>
              <a:rPr lang="fr-FR" sz="1600" b="1" dirty="0" smtClean="0">
                <a:solidFill>
                  <a:srgbClr val="F28E65"/>
                </a:solidFill>
              </a:rPr>
              <a:t>Les </a:t>
            </a:r>
            <a:r>
              <a:rPr lang="fr-FR" sz="1600" b="1" dirty="0">
                <a:solidFill>
                  <a:srgbClr val="F28E65"/>
                </a:solidFill>
              </a:rPr>
              <a:t>lycéens peuvent faire jusqu’à 20 sous-vœux </a:t>
            </a:r>
            <a:r>
              <a:rPr lang="fr-FR" sz="1600" dirty="0"/>
              <a:t>pour l’ensemble des vœux multiples </a:t>
            </a:r>
            <a:r>
              <a:rPr lang="fr-FR" sz="1600" dirty="0" smtClean="0"/>
              <a:t>(</a:t>
            </a:r>
            <a:r>
              <a:rPr lang="fr-FR" sz="1600" dirty="0"/>
              <a:t>hors </a:t>
            </a:r>
            <a:r>
              <a:rPr lang="fr-FR" sz="1600" dirty="0" smtClean="0"/>
              <a:t>écoles, </a:t>
            </a:r>
            <a:r>
              <a:rPr lang="fr-FR" sz="1600" dirty="0"/>
              <a:t>PACES </a:t>
            </a:r>
            <a:r>
              <a:rPr lang="fr-FR" sz="1600" dirty="0" smtClean="0"/>
              <a:t>Ile-de-France, IFSI, EFTS pour lesquels </a:t>
            </a:r>
            <a:r>
              <a:rPr lang="fr-FR" sz="1600" dirty="0"/>
              <a:t>le nombre de sous-vœux n’est pas </a:t>
            </a:r>
            <a:r>
              <a:rPr lang="fr-FR" sz="1600" dirty="0" smtClean="0"/>
              <a:t>limité &gt; ils </a:t>
            </a:r>
            <a:r>
              <a:rPr lang="fr-FR" sz="1600" dirty="0"/>
              <a:t>ne sont pas comptés dans le nombre maximum de sous-vœux </a:t>
            </a:r>
            <a:r>
              <a:rPr lang="fr-FR" sz="1600" dirty="0" smtClean="0"/>
              <a:t>autorisé.)</a:t>
            </a:r>
            <a:endParaRPr lang="fr-FR" sz="1600" dirty="0"/>
          </a:p>
          <a:p>
            <a:pPr marL="0" lvl="1" indent="0">
              <a:lnSpc>
                <a:spcPct val="110000"/>
              </a:lnSpc>
              <a:buNone/>
              <a:defRPr/>
            </a:pPr>
            <a:endParaRPr lang="fr-FR" sz="12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12</a:t>
            </a:fld>
            <a:endParaRPr lang="fr-FR" dirty="0"/>
          </a:p>
        </p:txBody>
      </p:sp>
      <p:sp>
        <p:nvSpPr>
          <p:cNvPr id="5" name="Ellipse 4"/>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Tree>
    <p:extLst>
      <p:ext uri="{BB962C8B-B14F-4D97-AF65-F5344CB8AC3E}">
        <p14:creationId xmlns:p14="http://schemas.microsoft.com/office/powerpoint/2010/main" xmlns="" val="1684251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vœux multiples (1/6)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BTS, DUT et DN MADE : </a:t>
            </a:r>
          </a:p>
          <a:p>
            <a:pPr marL="0" lvl="1">
              <a:lnSpc>
                <a:spcPct val="110000"/>
              </a:lnSpc>
              <a:defRPr/>
            </a:pPr>
            <a:endParaRPr lang="fr-FR" sz="1600" dirty="0" smtClean="0"/>
          </a:p>
          <a:p>
            <a:pPr marL="0" lvl="1">
              <a:lnSpc>
                <a:spcPct val="110000"/>
              </a:lnSpc>
              <a:defRPr/>
            </a:pPr>
            <a:r>
              <a:rPr lang="fr-FR" sz="1600" dirty="0" smtClean="0"/>
              <a:t>Les BTS et DUT </a:t>
            </a:r>
            <a:r>
              <a:rPr lang="fr-FR" sz="1600" dirty="0"/>
              <a:t>sont </a:t>
            </a:r>
            <a:r>
              <a:rPr lang="fr-FR" sz="1600" b="1" dirty="0">
                <a:solidFill>
                  <a:srgbClr val="F28E65"/>
                </a:solidFill>
              </a:rPr>
              <a:t>regroupés par </a:t>
            </a:r>
            <a:r>
              <a:rPr lang="fr-FR" sz="1600" b="1" dirty="0" smtClean="0">
                <a:solidFill>
                  <a:srgbClr val="F28E65"/>
                </a:solidFill>
              </a:rPr>
              <a:t>spécialité et les DN MADE par mention </a:t>
            </a:r>
            <a:r>
              <a:rPr lang="fr-FR" sz="1600" b="1" dirty="0">
                <a:solidFill>
                  <a:srgbClr val="F28E65"/>
                </a:solidFill>
              </a:rPr>
              <a:t>à l’échelle nationale </a:t>
            </a:r>
            <a:r>
              <a:rPr lang="fr-FR" sz="1600" dirty="0"/>
              <a:t>(exemple de vœu multiple : BTS Métiers de la chimie)</a:t>
            </a:r>
          </a:p>
          <a:p>
            <a:pPr marL="0" lvl="1">
              <a:lnSpc>
                <a:spcPct val="110000"/>
              </a:lnSpc>
              <a:defRPr/>
            </a:pPr>
            <a:endParaRPr lang="fr-FR" sz="1600" dirty="0" smtClean="0"/>
          </a:p>
          <a:p>
            <a:pPr marL="0" lvl="1">
              <a:lnSpc>
                <a:spcPct val="110000"/>
              </a:lnSpc>
              <a:defRPr/>
            </a:pPr>
            <a:endParaRPr lang="fr-FR" sz="1600" dirty="0"/>
          </a:p>
          <a:p>
            <a:pPr marL="0" lvl="1">
              <a:lnSpc>
                <a:spcPct val="110000"/>
              </a:lnSpc>
              <a:defRPr/>
            </a:pPr>
            <a:r>
              <a:rPr lang="fr-FR" sz="1600" b="1" dirty="0">
                <a:solidFill>
                  <a:srgbClr val="F28E65"/>
                </a:solidFill>
              </a:rPr>
              <a:t>Pour demander une spécialité de BTS, de DUT ou une mention de DN MADE, </a:t>
            </a:r>
            <a:r>
              <a:rPr lang="fr-FR" sz="1600" dirty="0"/>
              <a:t>le lycéen formule un vœu multiple et peut choisir jusqu’à 10 sous-vœux maximum. </a:t>
            </a:r>
          </a:p>
          <a:p>
            <a:pPr marL="0" lvl="1" indent="0">
              <a:lnSpc>
                <a:spcPct val="110000"/>
              </a:lnSpc>
              <a:buNone/>
              <a:defRPr/>
            </a:pPr>
            <a:endParaRPr lang="fr-FR" sz="1600" dirty="0"/>
          </a:p>
          <a:p>
            <a:pPr marL="0" lvl="1" indent="0">
              <a:lnSpc>
                <a:spcPct val="110000"/>
              </a:lnSpc>
              <a:buNone/>
              <a:defRPr/>
            </a:pPr>
            <a:endParaRPr lang="fr-FR" sz="16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13</a:t>
            </a:fld>
            <a:endParaRPr lang="fr-FR" dirty="0"/>
          </a:p>
        </p:txBody>
      </p:sp>
      <p:sp>
        <p:nvSpPr>
          <p:cNvPr id="5" name="Rectangle à coins arrondis 4"/>
          <p:cNvSpPr/>
          <p:nvPr/>
        </p:nvSpPr>
        <p:spPr>
          <a:xfrm>
            <a:off x="428625" y="4748212"/>
            <a:ext cx="8280400" cy="1118197"/>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Max demande </a:t>
            </a:r>
            <a:r>
              <a:rPr lang="fr-FR" sz="1600" b="1" dirty="0"/>
              <a:t>le BTS « Métiers de la chimie » dans 7 établissements </a:t>
            </a:r>
          </a:p>
          <a:p>
            <a:pPr fontAlgn="auto">
              <a:spcBef>
                <a:spcPts val="0"/>
              </a:spcBef>
              <a:spcAft>
                <a:spcPts val="0"/>
              </a:spcAft>
              <a:defRPr/>
            </a:pPr>
            <a:endParaRPr lang="fr-FR" sz="1600" b="1" dirty="0"/>
          </a:p>
          <a:p>
            <a:pPr fontAlgn="auto">
              <a:spcBef>
                <a:spcPts val="0"/>
              </a:spcBef>
              <a:spcAft>
                <a:spcPts val="0"/>
              </a:spcAft>
              <a:defRPr/>
            </a:pPr>
            <a:r>
              <a:rPr lang="fr-FR" sz="1600" dirty="0">
                <a:sym typeface="Wingdings" panose="05000000000000000000" pitchFamily="2" charset="2"/>
              </a:rPr>
              <a:t> Dans le décompte total </a:t>
            </a:r>
            <a:r>
              <a:rPr lang="fr-FR" sz="1600" dirty="0" smtClean="0">
                <a:sym typeface="Wingdings" panose="05000000000000000000" pitchFamily="2" charset="2"/>
              </a:rPr>
              <a:t>de Max, </a:t>
            </a:r>
            <a:r>
              <a:rPr lang="fr-FR" sz="1600" dirty="0">
                <a:sym typeface="Wingdings" panose="05000000000000000000" pitchFamily="2" charset="2"/>
              </a:rPr>
              <a:t>s</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pour le </a:t>
            </a:r>
            <a:r>
              <a:rPr lang="fr-FR" sz="1600" dirty="0">
                <a:sym typeface="Wingdings" panose="05000000000000000000" pitchFamily="2" charset="2"/>
              </a:rPr>
              <a:t>BTS « Métiers de la chimie » comptent pour 1 vœu et 7 sous-vœux quelle que soit leur localisation</a:t>
            </a:r>
            <a:endParaRPr lang="fr-FR" sz="1600" dirty="0"/>
          </a:p>
        </p:txBody>
      </p:sp>
    </p:spTree>
    <p:extLst>
      <p:ext uri="{BB962C8B-B14F-4D97-AF65-F5344CB8AC3E}">
        <p14:creationId xmlns:p14="http://schemas.microsoft.com/office/powerpoint/2010/main" xmlns="" val="917298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(2/6)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DCG (diplôme de comptabilité et gestion) : </a:t>
            </a:r>
          </a:p>
          <a:p>
            <a:pPr marL="0" lvl="1">
              <a:lnSpc>
                <a:spcPct val="110000"/>
              </a:lnSpc>
              <a:defRPr/>
            </a:pPr>
            <a:endParaRPr lang="fr-FR" sz="1600" dirty="0" smtClean="0"/>
          </a:p>
          <a:p>
            <a:pPr marL="0" lvl="1">
              <a:lnSpc>
                <a:spcPct val="110000"/>
              </a:lnSpc>
              <a:defRPr/>
            </a:pPr>
            <a:r>
              <a:rPr lang="fr-FR" sz="1600" dirty="0"/>
              <a:t>Ils sont </a:t>
            </a:r>
            <a:r>
              <a:rPr lang="fr-FR" sz="1600" b="1" dirty="0">
                <a:solidFill>
                  <a:srgbClr val="F28E65"/>
                </a:solidFill>
              </a:rPr>
              <a:t>regroupés à l’échelle nationale </a:t>
            </a:r>
          </a:p>
          <a:p>
            <a:pPr marL="0" lvl="1">
              <a:lnSpc>
                <a:spcPct val="110000"/>
              </a:lnSpc>
              <a:defRPr/>
            </a:pPr>
            <a:endParaRPr lang="fr-FR" sz="1600" dirty="0"/>
          </a:p>
          <a:p>
            <a:pPr marL="0" lvl="1">
              <a:lnSpc>
                <a:spcPct val="110000"/>
              </a:lnSpc>
              <a:defRPr/>
            </a:pPr>
            <a:r>
              <a:rPr lang="fr-FR" sz="1600" b="1" dirty="0">
                <a:solidFill>
                  <a:srgbClr val="F28E65"/>
                </a:solidFill>
              </a:rPr>
              <a:t>Chaque établissement proposant un DCG correspond à un sous-vœu </a:t>
            </a:r>
            <a:r>
              <a:rPr lang="fr-FR" sz="1600" dirty="0"/>
              <a:t>du vœu multiple</a:t>
            </a:r>
          </a:p>
          <a:p>
            <a:pPr marL="0" lvl="1">
              <a:lnSpc>
                <a:spcPct val="110000"/>
              </a:lnSpc>
              <a:defRPr/>
            </a:pPr>
            <a:endParaRPr lang="fr-FR" sz="1600" dirty="0"/>
          </a:p>
          <a:p>
            <a:pPr marL="0" lvl="1">
              <a:lnSpc>
                <a:spcPct val="110000"/>
              </a:lnSpc>
              <a:defRPr/>
            </a:pPr>
            <a:r>
              <a:rPr lang="fr-FR" sz="1600" dirty="0"/>
              <a:t>Pour demander un DCG,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14</a:t>
            </a:fld>
            <a:endParaRPr lang="fr-FR" dirty="0"/>
          </a:p>
        </p:txBody>
      </p:sp>
      <p:sp>
        <p:nvSpPr>
          <p:cNvPr id="5" name="Rectangle à coins arrondis 4"/>
          <p:cNvSpPr/>
          <p:nvPr/>
        </p:nvSpPr>
        <p:spPr>
          <a:xfrm>
            <a:off x="428625" y="4748213"/>
            <a:ext cx="8280400" cy="1008062"/>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Laura demande un DCG dans 5 établissements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smtClean="0"/>
              <a:t> </a:t>
            </a:r>
            <a:r>
              <a:rPr lang="fr-FR" sz="1600" dirty="0"/>
              <a:t>Dans le décompte total de Laura, </a:t>
            </a:r>
            <a:r>
              <a:rPr lang="fr-FR" sz="1600" dirty="0" smtClean="0"/>
              <a:t>demandes en </a:t>
            </a:r>
            <a:r>
              <a:rPr lang="fr-FR" sz="1600" dirty="0"/>
              <a:t>DCG comptent pour 1 vœu et 5 sous-vœux quelle que soit leur localisation</a:t>
            </a:r>
          </a:p>
        </p:txBody>
      </p:sp>
    </p:spTree>
    <p:extLst>
      <p:ext uri="{BB962C8B-B14F-4D97-AF65-F5344CB8AC3E}">
        <p14:creationId xmlns:p14="http://schemas.microsoft.com/office/powerpoint/2010/main" xmlns="" val="4139039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(3/6)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CPGE : </a:t>
            </a:r>
          </a:p>
          <a:p>
            <a:pPr marL="0" lvl="1">
              <a:lnSpc>
                <a:spcPct val="110000"/>
              </a:lnSpc>
              <a:defRPr/>
            </a:pPr>
            <a:endParaRPr lang="fr-FR" sz="800" dirty="0" smtClean="0"/>
          </a:p>
          <a:p>
            <a:pPr marL="0" lvl="1">
              <a:lnSpc>
                <a:spcPct val="110000"/>
              </a:lnSpc>
              <a:defRPr/>
            </a:pPr>
            <a:r>
              <a:rPr lang="fr-FR" sz="1600" dirty="0"/>
              <a:t>elles sont </a:t>
            </a:r>
            <a:r>
              <a:rPr lang="fr-FR" sz="1600" b="1" dirty="0">
                <a:solidFill>
                  <a:srgbClr val="F28E65"/>
                </a:solidFill>
              </a:rPr>
              <a:t>regroupées par voie à l’échelle nationale </a:t>
            </a:r>
            <a:r>
              <a:rPr lang="fr-FR" sz="1600" dirty="0"/>
              <a:t>(exemple de vœu multiple : CPGE voie MPSI – Mathématiques, Physiques et Sciences de l’Ingénieur)</a:t>
            </a:r>
            <a:endParaRPr lang="fr-FR" sz="1600" dirty="0" smtClean="0"/>
          </a:p>
          <a:p>
            <a:pPr marL="0" lvl="1">
              <a:lnSpc>
                <a:spcPct val="110000"/>
              </a:lnSpc>
              <a:defRPr/>
            </a:pPr>
            <a:r>
              <a:rPr lang="fr-FR" sz="1600" b="1" dirty="0" smtClean="0">
                <a:solidFill>
                  <a:srgbClr val="F28E65"/>
                </a:solidFill>
              </a:rPr>
              <a:t>Chaque </a:t>
            </a:r>
            <a:r>
              <a:rPr lang="fr-FR" sz="1600" b="1" dirty="0">
                <a:solidFill>
                  <a:srgbClr val="F28E65"/>
                </a:solidFill>
              </a:rPr>
              <a:t>établissement proposant une même voie de CPGE correspond à un sous-vœu</a:t>
            </a:r>
            <a:r>
              <a:rPr lang="fr-FR" sz="1600" dirty="0"/>
              <a:t> d’un vœu </a:t>
            </a:r>
            <a:r>
              <a:rPr lang="fr-FR" sz="1600" dirty="0" smtClean="0"/>
              <a:t>multiple</a:t>
            </a:r>
          </a:p>
          <a:p>
            <a:pPr marL="0" lvl="1">
              <a:lnSpc>
                <a:spcPct val="110000"/>
              </a:lnSpc>
              <a:defRPr/>
            </a:pPr>
            <a:r>
              <a:rPr lang="fr-FR" sz="1600" dirty="0" smtClean="0"/>
              <a:t>La demande de la même formation </a:t>
            </a:r>
            <a:r>
              <a:rPr lang="fr-FR" sz="1600" b="1" dirty="0">
                <a:solidFill>
                  <a:srgbClr val="F28E65"/>
                </a:solidFill>
              </a:rPr>
              <a:t>avec ou sans hébergement en internat </a:t>
            </a:r>
            <a:r>
              <a:rPr lang="fr-FR" sz="1600" dirty="0" smtClean="0"/>
              <a:t>compte pour un seul sous-voeu</a:t>
            </a:r>
          </a:p>
          <a:p>
            <a:pPr marL="0" lvl="1">
              <a:lnSpc>
                <a:spcPct val="110000"/>
              </a:lnSpc>
              <a:defRPr/>
            </a:pPr>
            <a:r>
              <a:rPr lang="fr-FR" sz="1600" dirty="0" smtClean="0"/>
              <a:t>Pour </a:t>
            </a:r>
            <a:r>
              <a:rPr lang="fr-FR" sz="1600" dirty="0"/>
              <a:t>demander une voie de CPGE,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15</a:t>
            </a:fld>
            <a:endParaRPr lang="fr-FR" dirty="0"/>
          </a:p>
        </p:txBody>
      </p:sp>
      <p:sp>
        <p:nvSpPr>
          <p:cNvPr id="5" name="Rectangle à coins arrondis 4"/>
          <p:cNvSpPr/>
          <p:nvPr/>
        </p:nvSpPr>
        <p:spPr>
          <a:xfrm>
            <a:off x="426718" y="4267298"/>
            <a:ext cx="8280400" cy="1764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Chloé demande la CPGE « MPSI » dans les établissements suivants</a:t>
            </a:r>
          </a:p>
          <a:p>
            <a:pPr fontAlgn="auto">
              <a:spcBef>
                <a:spcPts val="0"/>
              </a:spcBef>
              <a:spcAft>
                <a:spcPts val="0"/>
              </a:spcAft>
              <a:defRPr/>
            </a:pPr>
            <a:r>
              <a:rPr lang="fr-FR" sz="1600" b="1" dirty="0"/>
              <a:t>Lycée A à Paris sans internat</a:t>
            </a:r>
          </a:p>
          <a:p>
            <a:pPr fontAlgn="auto">
              <a:spcBef>
                <a:spcPts val="0"/>
              </a:spcBef>
              <a:spcAft>
                <a:spcPts val="0"/>
              </a:spcAft>
              <a:defRPr/>
            </a:pPr>
            <a:r>
              <a:rPr lang="fr-FR" sz="1600" b="1" dirty="0"/>
              <a:t>Lycée B à Paris sans internat</a:t>
            </a:r>
          </a:p>
          <a:p>
            <a:pPr fontAlgn="auto">
              <a:spcBef>
                <a:spcPts val="0"/>
              </a:spcBef>
              <a:spcAft>
                <a:spcPts val="0"/>
              </a:spcAft>
              <a:defRPr/>
            </a:pPr>
            <a:r>
              <a:rPr lang="fr-FR" sz="1600" b="1" dirty="0"/>
              <a:t>Lycée C à Marseille avec internat et sans internat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a:t> Dans le décompte total de Chloé, ses demandes en CPGE « MPSI » comptent pour 1 vœu et 3 sous-vœux quelle que soit leur </a:t>
            </a:r>
            <a:r>
              <a:rPr lang="fr-FR" sz="1600" dirty="0" smtClean="0"/>
              <a:t>localisation. </a:t>
            </a:r>
            <a:endParaRPr lang="fr-FR" sz="1600" dirty="0"/>
          </a:p>
        </p:txBody>
      </p:sp>
    </p:spTree>
    <p:extLst>
      <p:ext uri="{BB962C8B-B14F-4D97-AF65-F5344CB8AC3E}">
        <p14:creationId xmlns:p14="http://schemas.microsoft.com/office/powerpoint/2010/main" xmlns="" val="888080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(4/6)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DE (diplôme d’Etat) du secteur sanitaire et social délivrés par les IFSI ou EFTS : </a:t>
            </a:r>
          </a:p>
          <a:p>
            <a:pPr marL="0" lvl="1" indent="0">
              <a:lnSpc>
                <a:spcPct val="110000"/>
              </a:lnSpc>
              <a:buNone/>
              <a:defRPr/>
            </a:pPr>
            <a:endParaRPr lang="fr-FR" sz="1000" dirty="0"/>
          </a:p>
          <a:p>
            <a:pPr marL="0" lvl="1">
              <a:lnSpc>
                <a:spcPct val="110000"/>
              </a:lnSpc>
              <a:defRPr/>
            </a:pPr>
            <a:r>
              <a:rPr lang="fr-FR" sz="1600" b="1" dirty="0">
                <a:solidFill>
                  <a:srgbClr val="F28E65"/>
                </a:solidFill>
              </a:rPr>
              <a:t>Chaque </a:t>
            </a:r>
            <a:r>
              <a:rPr lang="fr-FR" sz="1600" b="1" dirty="0" smtClean="0">
                <a:solidFill>
                  <a:srgbClr val="F28E65"/>
                </a:solidFill>
              </a:rPr>
              <a:t>établissement (IFSI ou EFTS) </a:t>
            </a:r>
            <a:r>
              <a:rPr lang="fr-FR" sz="1600" b="1" dirty="0">
                <a:solidFill>
                  <a:srgbClr val="F28E65"/>
                </a:solidFill>
              </a:rPr>
              <a:t>proposant </a:t>
            </a:r>
            <a:r>
              <a:rPr lang="fr-FR" sz="1600" b="1" dirty="0" smtClean="0">
                <a:solidFill>
                  <a:srgbClr val="F28E65"/>
                </a:solidFill>
              </a:rPr>
              <a:t>un même diplôme d’Etat correspond </a:t>
            </a:r>
            <a:r>
              <a:rPr lang="fr-FR" sz="1600" b="1" dirty="0">
                <a:solidFill>
                  <a:srgbClr val="F28E65"/>
                </a:solidFill>
              </a:rPr>
              <a:t>à un sous-vœu</a:t>
            </a:r>
            <a:r>
              <a:rPr lang="fr-FR" sz="1600" dirty="0"/>
              <a:t> d’un vœu </a:t>
            </a:r>
            <a:r>
              <a:rPr lang="fr-FR" sz="1600" dirty="0" smtClean="0"/>
              <a:t>multiple.</a:t>
            </a:r>
            <a:endParaRPr lang="fr-FR" sz="1600" dirty="0"/>
          </a:p>
          <a:p>
            <a:pPr marL="0" lvl="1">
              <a:lnSpc>
                <a:spcPct val="110000"/>
              </a:lnSpc>
              <a:defRPr/>
            </a:pPr>
            <a:r>
              <a:rPr lang="fr-FR" sz="1600" dirty="0" smtClean="0"/>
              <a:t>Pour </a:t>
            </a:r>
            <a:r>
              <a:rPr lang="fr-FR" sz="1600" dirty="0"/>
              <a:t>demander </a:t>
            </a:r>
            <a:r>
              <a:rPr lang="fr-FR" sz="1600" b="1" dirty="0"/>
              <a:t>une admission en </a:t>
            </a:r>
            <a:r>
              <a:rPr lang="fr-FR" sz="1600" b="1" dirty="0" smtClean="0"/>
              <a:t>IFSI</a:t>
            </a:r>
            <a:r>
              <a:rPr lang="fr-FR" sz="1600" dirty="0" smtClean="0"/>
              <a:t>, le </a:t>
            </a:r>
            <a:r>
              <a:rPr lang="fr-FR" sz="1600" dirty="0"/>
              <a:t>lycéen formule un vœu multiple </a:t>
            </a:r>
            <a:r>
              <a:rPr lang="fr-FR" sz="1600" b="1" dirty="0">
                <a:solidFill>
                  <a:srgbClr val="F28E65"/>
                </a:solidFill>
              </a:rPr>
              <a:t>correspondant à un </a:t>
            </a:r>
            <a:r>
              <a:rPr lang="fr-FR" sz="1600" b="1" dirty="0" smtClean="0">
                <a:solidFill>
                  <a:srgbClr val="F28E65"/>
                </a:solidFill>
              </a:rPr>
              <a:t>regroupement </a:t>
            </a:r>
            <a:r>
              <a:rPr lang="fr-FR" sz="1600" b="1" dirty="0">
                <a:solidFill>
                  <a:srgbClr val="F28E65"/>
                </a:solidFill>
              </a:rPr>
              <a:t>d’IFSI </a:t>
            </a:r>
            <a:r>
              <a:rPr lang="fr-FR" sz="1600" dirty="0"/>
              <a:t>et peut choisir autant d’établissements</a:t>
            </a:r>
            <a:r>
              <a:rPr lang="fr-FR" sz="1600" b="1" dirty="0"/>
              <a:t> </a:t>
            </a:r>
            <a:r>
              <a:rPr lang="fr-FR" sz="1600" dirty="0"/>
              <a:t>qu’il </a:t>
            </a:r>
            <a:r>
              <a:rPr lang="fr-FR" sz="1600" dirty="0" smtClean="0"/>
              <a:t>souhaite. </a:t>
            </a:r>
          </a:p>
          <a:p>
            <a:pPr marL="0" lvl="1">
              <a:lnSpc>
                <a:spcPct val="110000"/>
              </a:lnSpc>
              <a:defRPr/>
            </a:pPr>
            <a:r>
              <a:rPr lang="fr-FR" sz="1600" dirty="0"/>
              <a:t>Pour demander </a:t>
            </a:r>
            <a:r>
              <a:rPr lang="fr-FR" sz="1600" b="1" dirty="0"/>
              <a:t>une admission en </a:t>
            </a:r>
            <a:r>
              <a:rPr lang="fr-FR" sz="1600" b="1" dirty="0" smtClean="0"/>
              <a:t>EFTS</a:t>
            </a:r>
            <a:r>
              <a:rPr lang="fr-FR" sz="1600" dirty="0" smtClean="0"/>
              <a:t>, </a:t>
            </a:r>
            <a:r>
              <a:rPr lang="fr-FR" sz="1600" dirty="0"/>
              <a:t>le lycéen formule un vœu multiple </a:t>
            </a:r>
            <a:r>
              <a:rPr lang="fr-FR" sz="1600" b="1" dirty="0">
                <a:solidFill>
                  <a:srgbClr val="F28E65"/>
                </a:solidFill>
              </a:rPr>
              <a:t>correspondant à un </a:t>
            </a:r>
            <a:r>
              <a:rPr lang="fr-FR" sz="1600" b="1" dirty="0" smtClean="0">
                <a:solidFill>
                  <a:srgbClr val="F28E65"/>
                </a:solidFill>
              </a:rPr>
              <a:t>diplôme d’état </a:t>
            </a:r>
            <a:r>
              <a:rPr lang="fr-FR" sz="1600" dirty="0" smtClean="0"/>
              <a:t>et </a:t>
            </a:r>
            <a:r>
              <a:rPr lang="fr-FR" sz="1600" dirty="0"/>
              <a:t>peut choisir autant d’établissements</a:t>
            </a:r>
            <a:r>
              <a:rPr lang="fr-FR" sz="1600" b="1" dirty="0"/>
              <a:t> </a:t>
            </a:r>
            <a:r>
              <a:rPr lang="fr-FR" sz="1600" dirty="0"/>
              <a:t>qu’il souhaite. </a:t>
            </a:r>
          </a:p>
          <a:p>
            <a:pPr marL="0" lvl="1">
              <a:lnSpc>
                <a:spcPct val="110000"/>
              </a:lnSpc>
              <a:defRPr/>
            </a:pPr>
            <a:endParaRPr lang="fr-FR" sz="11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16</a:t>
            </a:fld>
            <a:endParaRPr lang="fr-FR" dirty="0"/>
          </a:p>
        </p:txBody>
      </p:sp>
      <p:sp>
        <p:nvSpPr>
          <p:cNvPr id="5" name="Rectangle à coins arrondis 4"/>
          <p:cNvSpPr/>
          <p:nvPr/>
        </p:nvSpPr>
        <p:spPr>
          <a:xfrm>
            <a:off x="261257" y="3669475"/>
            <a:ext cx="8716488" cy="247006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a:t>Exemple : </a:t>
            </a:r>
            <a:endParaRPr lang="fr-FR" sz="1400" b="1" dirty="0" smtClean="0"/>
          </a:p>
          <a:p>
            <a:pPr lvl="1"/>
            <a:r>
              <a:rPr lang="fr-FR" sz="1400" b="1" dirty="0" smtClean="0">
                <a:solidFill>
                  <a:srgbClr val="FF0000"/>
                </a:solidFill>
              </a:rPr>
              <a:t>&gt; </a:t>
            </a:r>
            <a:r>
              <a:rPr lang="fr-FR" sz="1400" dirty="0" smtClean="0"/>
              <a:t>Amir </a:t>
            </a:r>
            <a:r>
              <a:rPr lang="fr-FR" sz="1400" dirty="0"/>
              <a:t>demande </a:t>
            </a:r>
            <a:r>
              <a:rPr lang="fr-FR" sz="1400" dirty="0" smtClean="0"/>
              <a:t>une </a:t>
            </a:r>
            <a:r>
              <a:rPr lang="fr-FR" sz="1400" dirty="0"/>
              <a:t>formation </a:t>
            </a:r>
            <a:r>
              <a:rPr lang="fr-FR" sz="1400" dirty="0" smtClean="0"/>
              <a:t>au </a:t>
            </a:r>
            <a:r>
              <a:rPr lang="fr-FR" sz="1400" dirty="0"/>
              <a:t>sein du regroupement d’IFSI porté par </a:t>
            </a:r>
            <a:r>
              <a:rPr lang="fr-FR" sz="1400" dirty="0" smtClean="0"/>
              <a:t>l’Université </a:t>
            </a:r>
            <a:r>
              <a:rPr lang="fr-FR" sz="1400" dirty="0"/>
              <a:t>Bretagne Sud (3 établissements). </a:t>
            </a:r>
            <a:r>
              <a:rPr lang="fr-FR" sz="1400" dirty="0" smtClean="0"/>
              <a:t>Cette demande </a:t>
            </a:r>
            <a:r>
              <a:rPr lang="fr-FR" sz="1400" dirty="0"/>
              <a:t>compte pour </a:t>
            </a:r>
            <a:r>
              <a:rPr lang="fr-FR" sz="1400" dirty="0" smtClean="0"/>
              <a:t>1 vœu</a:t>
            </a:r>
            <a:r>
              <a:rPr lang="fr-FR" sz="1400" dirty="0"/>
              <a:t>. Il choisit au sein de ce regroupement les établissements qu’il souhaite </a:t>
            </a:r>
            <a:r>
              <a:rPr lang="fr-FR" sz="1400" dirty="0" smtClean="0"/>
              <a:t>: Vannes</a:t>
            </a:r>
            <a:r>
              <a:rPr lang="fr-FR" sz="1400" dirty="0"/>
              <a:t>, Pontivy, </a:t>
            </a:r>
            <a:r>
              <a:rPr lang="fr-FR" sz="1400" dirty="0" smtClean="0"/>
              <a:t>Lorient.</a:t>
            </a:r>
          </a:p>
          <a:p>
            <a:pPr lvl="1"/>
            <a:endParaRPr lang="fr-FR" sz="1400" dirty="0" smtClean="0"/>
          </a:p>
          <a:p>
            <a:pPr lvl="1"/>
            <a:r>
              <a:rPr lang="fr-FR" sz="1400" b="1" dirty="0" smtClean="0">
                <a:solidFill>
                  <a:srgbClr val="FF0000"/>
                </a:solidFill>
              </a:rPr>
              <a:t>&gt;</a:t>
            </a:r>
            <a:r>
              <a:rPr lang="fr-FR" sz="1400" dirty="0" smtClean="0">
                <a:solidFill>
                  <a:srgbClr val="FF0000"/>
                </a:solidFill>
              </a:rPr>
              <a:t> </a:t>
            </a:r>
            <a:r>
              <a:rPr lang="fr-FR" sz="1400" dirty="0" smtClean="0"/>
              <a:t>Amir demande en </a:t>
            </a:r>
            <a:r>
              <a:rPr lang="fr-FR" sz="1400" dirty="0"/>
              <a:t>plus un autre regroupement d’IFSI : par exemple, le regroupement </a:t>
            </a:r>
            <a:r>
              <a:rPr lang="fr-FR" sz="1400" dirty="0" smtClean="0"/>
              <a:t>porté par l’Université </a:t>
            </a:r>
            <a:r>
              <a:rPr lang="fr-FR" sz="1400" dirty="0"/>
              <a:t>de Rennes (7 établissements). Cette deuxième demande compte également pour </a:t>
            </a:r>
            <a:r>
              <a:rPr lang="fr-FR" sz="1400" dirty="0" smtClean="0"/>
              <a:t>1 vœu</a:t>
            </a:r>
            <a:r>
              <a:rPr lang="fr-FR" sz="1400" dirty="0"/>
              <a:t>. Il choisit au sein de ce regroupement les établissements qu’il </a:t>
            </a:r>
            <a:r>
              <a:rPr lang="fr-FR" sz="1400" dirty="0" smtClean="0"/>
              <a:t>souhaite parmi </a:t>
            </a:r>
            <a:r>
              <a:rPr lang="fr-FR" sz="1400" dirty="0"/>
              <a:t>les 7 proposés.</a:t>
            </a:r>
          </a:p>
          <a:p>
            <a:endParaRPr lang="fr-FR" sz="500" dirty="0" smtClean="0"/>
          </a:p>
          <a:p>
            <a:r>
              <a:rPr lang="fr-FR" sz="1400" dirty="0"/>
              <a:t>Au total, les </a:t>
            </a:r>
            <a:r>
              <a:rPr lang="fr-FR" sz="1400" dirty="0" smtClean="0"/>
              <a:t>vœux IFSI </a:t>
            </a:r>
            <a:r>
              <a:rPr lang="fr-FR" sz="1400" dirty="0"/>
              <a:t>comptent pour 2 dans la liste de </a:t>
            </a:r>
            <a:r>
              <a:rPr lang="fr-FR" sz="1400" dirty="0" smtClean="0"/>
              <a:t>vœux d'Amir. En </a:t>
            </a:r>
            <a:r>
              <a:rPr lang="fr-FR" sz="1400" dirty="0"/>
              <a:t>revanche, les sous-vœux d'Amir portant sur les IFSI qu'il a choisis ne sont pas comptés dans le nombre de 20 sous-vœux maximum autorisés</a:t>
            </a:r>
          </a:p>
        </p:txBody>
      </p:sp>
    </p:spTree>
    <p:extLst>
      <p:ext uri="{BB962C8B-B14F-4D97-AF65-F5344CB8AC3E}">
        <p14:creationId xmlns:p14="http://schemas.microsoft.com/office/powerpoint/2010/main" xmlns="" val="699108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(5/6)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a PACES en Ile-de-France : </a:t>
            </a:r>
          </a:p>
          <a:p>
            <a:pPr marL="0" lvl="1">
              <a:lnSpc>
                <a:spcPct val="110000"/>
              </a:lnSpc>
              <a:defRPr/>
            </a:pPr>
            <a:endParaRPr lang="fr-FR" sz="1600" dirty="0" smtClean="0"/>
          </a:p>
          <a:p>
            <a:pPr marL="0" lvl="1">
              <a:lnSpc>
                <a:spcPct val="110000"/>
              </a:lnSpc>
              <a:defRPr/>
            </a:pPr>
            <a:r>
              <a:rPr lang="fr-FR" sz="1600" dirty="0" smtClean="0"/>
              <a:t>La PACES Ile-de-France est </a:t>
            </a:r>
            <a:r>
              <a:rPr lang="fr-FR" sz="1600" b="1" dirty="0" smtClean="0">
                <a:solidFill>
                  <a:srgbClr val="F28E65"/>
                </a:solidFill>
              </a:rPr>
              <a:t>regroupée </a:t>
            </a:r>
            <a:r>
              <a:rPr lang="fr-FR" sz="1600" b="1" dirty="0">
                <a:solidFill>
                  <a:srgbClr val="F28E65"/>
                </a:solidFill>
              </a:rPr>
              <a:t>à l’échelle </a:t>
            </a:r>
            <a:r>
              <a:rPr lang="fr-FR" sz="1600" b="1" dirty="0" smtClean="0">
                <a:solidFill>
                  <a:srgbClr val="F28E65"/>
                </a:solidFill>
              </a:rPr>
              <a:t>de </a:t>
            </a:r>
            <a:r>
              <a:rPr lang="fr-FR" sz="1600" b="1" dirty="0">
                <a:solidFill>
                  <a:srgbClr val="F28E65"/>
                </a:solidFill>
              </a:rPr>
              <a:t>la </a:t>
            </a:r>
            <a:r>
              <a:rPr lang="fr-FR" sz="1600" b="1" dirty="0" smtClean="0">
                <a:solidFill>
                  <a:srgbClr val="F28E65"/>
                </a:solidFill>
              </a:rPr>
              <a:t>région Ile-de-France </a:t>
            </a:r>
          </a:p>
          <a:p>
            <a:pPr marL="0" lvl="1">
              <a:lnSpc>
                <a:spcPct val="110000"/>
              </a:lnSpc>
              <a:defRPr/>
            </a:pPr>
            <a:endParaRPr lang="fr-FR" sz="1600" b="1" dirty="0" smtClean="0">
              <a:solidFill>
                <a:srgbClr val="F28E65"/>
              </a:solidFill>
            </a:endParaRPr>
          </a:p>
          <a:p>
            <a:pPr marL="0" lvl="1">
              <a:lnSpc>
                <a:spcPct val="110000"/>
              </a:lnSpc>
              <a:defRPr/>
            </a:pPr>
            <a:r>
              <a:rPr lang="fr-FR" sz="1600" b="1" dirty="0" smtClean="0">
                <a:solidFill>
                  <a:srgbClr val="F28E65"/>
                </a:solidFill>
              </a:rPr>
              <a:t>Chaque UFR médicale de la région correspond </a:t>
            </a:r>
            <a:r>
              <a:rPr lang="fr-FR" sz="1600" b="1" dirty="0">
                <a:solidFill>
                  <a:srgbClr val="F28E65"/>
                </a:solidFill>
              </a:rPr>
              <a:t>à un sous-vœu </a:t>
            </a:r>
            <a:r>
              <a:rPr lang="fr-FR" sz="1600" dirty="0"/>
              <a:t>d’un vœu </a:t>
            </a:r>
            <a:r>
              <a:rPr lang="fr-FR" sz="1600" dirty="0" smtClean="0"/>
              <a:t>multiple</a:t>
            </a:r>
          </a:p>
          <a:p>
            <a:pPr marL="0" lvl="1">
              <a:lnSpc>
                <a:spcPct val="110000"/>
              </a:lnSpc>
              <a:defRPr/>
            </a:pPr>
            <a:endParaRPr lang="fr-FR" sz="1600" dirty="0"/>
          </a:p>
          <a:p>
            <a:pPr marL="0" lvl="1">
              <a:lnSpc>
                <a:spcPct val="110000"/>
              </a:lnSpc>
              <a:defRPr/>
            </a:pPr>
            <a:r>
              <a:rPr lang="fr-FR" sz="1600" dirty="0"/>
              <a:t>Lorsque le lycéen demande </a:t>
            </a:r>
            <a:r>
              <a:rPr lang="fr-FR" sz="1600" dirty="0" smtClean="0"/>
              <a:t>la PACES en Ile-de-France, </a:t>
            </a:r>
            <a:r>
              <a:rPr lang="fr-FR" sz="1600" dirty="0"/>
              <a:t>il formule un vœu multiple et peut choisir </a:t>
            </a:r>
            <a:r>
              <a:rPr lang="fr-FR" sz="1600" b="1" dirty="0" smtClean="0">
                <a:solidFill>
                  <a:srgbClr val="F28E65"/>
                </a:solidFill>
              </a:rPr>
              <a:t>toutes les UFR médicales en IDF : le nombre de sous-vœux n’est pas limité</a:t>
            </a:r>
          </a:p>
          <a:p>
            <a:pPr marL="0" lvl="1">
              <a:lnSpc>
                <a:spcPct val="110000"/>
              </a:lnSpc>
              <a:defRPr/>
            </a:pPr>
            <a:endParaRPr lang="fr-FR" sz="1600" b="1" dirty="0" smtClean="0">
              <a:solidFill>
                <a:srgbClr val="F28E65"/>
              </a:solidFill>
            </a:endParaRPr>
          </a:p>
          <a:p>
            <a:pPr marL="0" lvl="1">
              <a:lnSpc>
                <a:spcPct val="110000"/>
              </a:lnSpc>
              <a:defRPr/>
            </a:pPr>
            <a:r>
              <a:rPr lang="fr-FR" sz="1600" b="1" dirty="0" smtClean="0">
                <a:solidFill>
                  <a:srgbClr val="F28E65"/>
                </a:solidFill>
              </a:rPr>
              <a:t>Il est recommandé de formuler des sous-vœux pour les 7 UFR de la région</a:t>
            </a:r>
            <a:endParaRPr lang="fr-FR" sz="1600" b="1" dirty="0">
              <a:solidFill>
                <a:srgbClr val="F28E65"/>
              </a:solidFill>
            </a:endParaRPr>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17</a:t>
            </a:fld>
            <a:endParaRPr lang="fr-FR" dirty="0"/>
          </a:p>
        </p:txBody>
      </p:sp>
      <p:sp>
        <p:nvSpPr>
          <p:cNvPr id="5" name="Rectangle à coins arrondis 4"/>
          <p:cNvSpPr/>
          <p:nvPr/>
        </p:nvSpPr>
        <p:spPr>
          <a:xfrm>
            <a:off x="428625" y="4535553"/>
            <a:ext cx="8280400" cy="1512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Justine demande </a:t>
            </a:r>
            <a:r>
              <a:rPr lang="fr-FR" sz="1600" b="1" dirty="0"/>
              <a:t>la </a:t>
            </a:r>
            <a:r>
              <a:rPr lang="fr-FR" sz="1600" b="1" dirty="0" smtClean="0"/>
              <a:t>PACES en Ile de France dans les 7 UFR médicales de la région </a:t>
            </a:r>
            <a:endParaRPr lang="fr-FR" sz="1600" b="1" dirty="0"/>
          </a:p>
          <a:p>
            <a:pPr marL="285750" indent="-285750">
              <a:buFont typeface="Wingdings" pitchFamily="2" charset="2"/>
              <a:buChar char="à"/>
              <a:defRPr/>
            </a:pPr>
            <a:r>
              <a:rPr lang="fr-FR" sz="1600" dirty="0" smtClean="0"/>
              <a:t>La demande de PACES en Ile-de-France compte pour un vœu </a:t>
            </a:r>
          </a:p>
          <a:p>
            <a:pPr marL="285750" indent="-285750">
              <a:buFont typeface="Wingdings" pitchFamily="2" charset="2"/>
              <a:buChar char="à"/>
              <a:defRPr/>
            </a:pPr>
            <a:r>
              <a:rPr lang="fr-FR" sz="1600" dirty="0" smtClean="0"/>
              <a:t>Les sous-vœux portant sur les 7 UFR médicales choisies ne sont pas comptés dans le nombre de 20 sous-vœux </a:t>
            </a:r>
            <a:r>
              <a:rPr lang="fr-FR" sz="1600" dirty="0"/>
              <a:t>maximum autorisé</a:t>
            </a:r>
            <a:endParaRPr lang="fr-FR" sz="1600" dirty="0" smtClean="0"/>
          </a:p>
        </p:txBody>
      </p:sp>
    </p:spTree>
    <p:extLst>
      <p:ext uri="{BB962C8B-B14F-4D97-AF65-F5344CB8AC3E}">
        <p14:creationId xmlns:p14="http://schemas.microsoft.com/office/powerpoint/2010/main" xmlns="" val="1298875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(6/6)</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smtClean="0"/>
              <a:t>Cas particuliers des écoles d’ingénieurs et de commerce : </a:t>
            </a:r>
          </a:p>
          <a:p>
            <a:pPr marL="0" indent="0">
              <a:buNone/>
            </a:pPr>
            <a:endParaRPr lang="fr-FR" sz="1600" dirty="0" smtClean="0"/>
          </a:p>
          <a:p>
            <a:pPr marL="0" lvl="1">
              <a:lnSpc>
                <a:spcPct val="110000"/>
              </a:lnSpc>
              <a:defRPr/>
            </a:pPr>
            <a:r>
              <a:rPr lang="fr-FR" sz="1800" dirty="0"/>
              <a:t>Elles peuvent se regrouper par réseaux d’établissements pour recruter leurs futurs étudiants à partir d’un concours </a:t>
            </a:r>
            <a:r>
              <a:rPr lang="fr-FR" sz="1800" dirty="0" smtClean="0"/>
              <a:t>commun</a:t>
            </a:r>
          </a:p>
          <a:p>
            <a:pPr marL="0" lvl="1">
              <a:lnSpc>
                <a:spcPct val="110000"/>
              </a:lnSpc>
              <a:defRPr/>
            </a:pPr>
            <a:endParaRPr lang="fr-FR" sz="1400" dirty="0"/>
          </a:p>
          <a:p>
            <a:pPr marL="0" lvl="1">
              <a:lnSpc>
                <a:spcPct val="110000"/>
              </a:lnSpc>
              <a:defRPr/>
            </a:pPr>
            <a:r>
              <a:rPr lang="fr-FR" sz="1800" dirty="0"/>
              <a:t>Le lycéen qui demande ce type d’école formule un vœu </a:t>
            </a:r>
            <a:r>
              <a:rPr lang="fr-FR" sz="1800" dirty="0" smtClean="0"/>
              <a:t>multiple</a:t>
            </a:r>
          </a:p>
          <a:p>
            <a:pPr marL="0" lvl="1">
              <a:lnSpc>
                <a:spcPct val="110000"/>
              </a:lnSpc>
              <a:defRPr/>
            </a:pPr>
            <a:endParaRPr lang="fr-FR" sz="1400" dirty="0"/>
          </a:p>
          <a:p>
            <a:pPr marL="0" lvl="1">
              <a:lnSpc>
                <a:spcPct val="110000"/>
              </a:lnSpc>
              <a:defRPr/>
            </a:pPr>
            <a:r>
              <a:rPr lang="fr-FR" sz="1800" dirty="0"/>
              <a:t>Chaque école du réseau correspond à un sous-vœu</a:t>
            </a:r>
          </a:p>
          <a:p>
            <a:pPr marL="0" lvl="1">
              <a:lnSpc>
                <a:spcPct val="110000"/>
              </a:lnSpc>
              <a:defRPr/>
            </a:pPr>
            <a:endParaRPr lang="fr-FR" sz="1400" dirty="0"/>
          </a:p>
          <a:p>
            <a:pPr marL="0" lvl="1">
              <a:lnSpc>
                <a:spcPct val="110000"/>
              </a:lnSpc>
              <a:defRPr/>
            </a:pPr>
            <a:r>
              <a:rPr lang="fr-FR" sz="1800" dirty="0"/>
              <a:t>Le nombre de sous-vœux n’est pas </a:t>
            </a:r>
            <a:r>
              <a:rPr lang="fr-FR" sz="1800" dirty="0" smtClean="0"/>
              <a:t>décompté</a:t>
            </a:r>
            <a:endParaRPr lang="fr-FR" sz="18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18</a:t>
            </a:fld>
            <a:endParaRPr lang="fr-FR" dirty="0"/>
          </a:p>
        </p:txBody>
      </p:sp>
      <p:sp>
        <p:nvSpPr>
          <p:cNvPr id="5" name="Rectangle à coins arrondis 4"/>
          <p:cNvSpPr/>
          <p:nvPr/>
        </p:nvSpPr>
        <p:spPr>
          <a:xfrm>
            <a:off x="428625" y="4609984"/>
            <a:ext cx="8280400" cy="129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r>
              <a:rPr lang="fr-FR" sz="1600" dirty="0" smtClean="0"/>
              <a:t>Une </a:t>
            </a:r>
            <a:r>
              <a:rPr lang="fr-FR" sz="1600" dirty="0"/>
              <a:t>demande d’admission dans un réseau d’écoles regroupées compte pour un vœu </a:t>
            </a:r>
            <a:endParaRPr lang="fr-FR" sz="1600" dirty="0" smtClean="0"/>
          </a:p>
          <a:p>
            <a:pPr marL="285750" indent="-285750" fontAlgn="auto">
              <a:spcBef>
                <a:spcPts val="0"/>
              </a:spcBef>
              <a:spcAft>
                <a:spcPts val="0"/>
              </a:spcAft>
              <a:buFont typeface="Arial" panose="020B0604020202020204" pitchFamily="34" charset="0"/>
              <a:buChar char="•"/>
              <a:defRPr/>
            </a:pPr>
            <a:r>
              <a:rPr lang="fr-FR" sz="1600" dirty="0" smtClean="0"/>
              <a:t>Les </a:t>
            </a:r>
            <a:r>
              <a:rPr lang="fr-FR" sz="1600" dirty="0"/>
              <a:t>sous-vœux portant sur les écoles choisies ne sont pas comptés dans le nombre de 20 sous-vœux maximum autorisé</a:t>
            </a:r>
          </a:p>
        </p:txBody>
      </p:sp>
    </p:spTree>
    <p:extLst>
      <p:ext uri="{BB962C8B-B14F-4D97-AF65-F5344CB8AC3E}">
        <p14:creationId xmlns:p14="http://schemas.microsoft.com/office/powerpoint/2010/main" xmlns="" val="2668041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a:t>
            </a:r>
            <a:r>
              <a:rPr lang="fr-FR" sz="5500" dirty="0" smtClean="0"/>
              <a:t>formation</a:t>
            </a:r>
            <a:endParaRPr lang="fr-FR" sz="3100" dirty="0" smtClean="0"/>
          </a:p>
          <a:p>
            <a:pPr lvl="1"/>
            <a:r>
              <a:rPr lang="fr-FR" sz="4900" dirty="0" smtClean="0"/>
              <a:t>La </a:t>
            </a:r>
            <a:r>
              <a:rPr lang="fr-FR" sz="4900" dirty="0"/>
              <a:t>durée d’une césure peut varier d’un semestre universitaire à une année universitaire </a:t>
            </a:r>
            <a:endParaRPr lang="fr-FR" sz="4900" dirty="0" smtClean="0"/>
          </a:p>
          <a:p>
            <a:pPr lvl="1"/>
            <a:r>
              <a:rPr lang="fr-FR" sz="4900" dirty="0" smtClean="0"/>
              <a:t>la </a:t>
            </a:r>
            <a:r>
              <a:rPr lang="fr-FR" sz="4900" dirty="0"/>
              <a:t>demande de césure est faite lors de la saisie des vœux sur Parcoursup (en cochant la case « césure </a:t>
            </a:r>
            <a:r>
              <a:rPr lang="fr-FR" sz="4900" dirty="0" smtClean="0"/>
              <a:t>»)</a:t>
            </a:r>
          </a:p>
          <a:p>
            <a:pPr lvl="1"/>
            <a:r>
              <a:rPr lang="fr-FR" sz="4900" dirty="0" smtClean="0"/>
              <a:t>l’information </a:t>
            </a:r>
            <a:r>
              <a:rPr lang="fr-FR" sz="4900" dirty="0"/>
              <a:t>est portée à la connaissance de l’établissement </a:t>
            </a:r>
            <a:r>
              <a:rPr lang="fr-FR" sz="4900" b="1" dirty="0" smtClean="0"/>
              <a:t>uniquement</a:t>
            </a:r>
            <a:r>
              <a:rPr lang="fr-FR" sz="4900" dirty="0" smtClean="0"/>
              <a:t> au </a:t>
            </a:r>
            <a:r>
              <a:rPr lang="fr-FR" sz="4900" dirty="0"/>
              <a:t>moment de l’inscription </a:t>
            </a:r>
            <a:r>
              <a:rPr lang="fr-FR" sz="4900" dirty="0" smtClean="0"/>
              <a:t>administrative</a:t>
            </a:r>
          </a:p>
          <a:p>
            <a:pPr lvl="1"/>
            <a:r>
              <a:rPr lang="fr-FR" sz="4900" dirty="0" smtClean="0"/>
              <a:t>dès </a:t>
            </a:r>
            <a:r>
              <a:rPr lang="fr-FR" sz="4900" dirty="0"/>
              <a:t>que le lycéen a accepté </a:t>
            </a:r>
            <a:r>
              <a:rPr lang="fr-FR" sz="4900" dirty="0" smtClean="0"/>
              <a:t>définitivement </a:t>
            </a:r>
            <a:r>
              <a:rPr lang="fr-FR" sz="4900" dirty="0"/>
              <a:t>une proposition d’admission, il contacte la formation pour connaitre les modalités pour déposer sa demande de </a:t>
            </a:r>
            <a:r>
              <a:rPr lang="fr-FR" sz="4900" dirty="0" smtClean="0"/>
              <a:t>césure</a:t>
            </a:r>
          </a:p>
          <a:p>
            <a:pPr lvl="1"/>
            <a:r>
              <a:rPr lang="fr-FR" sz="4900" dirty="0" smtClean="0"/>
              <a:t>la </a:t>
            </a:r>
            <a:r>
              <a:rPr lang="fr-FR" sz="4900" dirty="0"/>
              <a:t>césure n’est pas accordée de droit : une lettre de motivation précisant les objectifs et les modalités de réalisation envisagées 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19</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CESURE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400" dirty="0" smtClean="0"/>
              <a:t>Avantages </a:t>
            </a:r>
            <a:r>
              <a:rPr lang="fr-FR" sz="1400" dirty="0"/>
              <a:t>de la césure : </a:t>
            </a:r>
          </a:p>
          <a:p>
            <a:pPr marL="285750" indent="-285750">
              <a:buFont typeface="Wingdings" pitchFamily="2" charset="2"/>
              <a:buChar char="Ø"/>
            </a:pPr>
            <a:r>
              <a:rPr lang="fr-FR" sz="1400" dirty="0" smtClean="0"/>
              <a:t>Le candidat peut </a:t>
            </a:r>
            <a:r>
              <a:rPr lang="fr-FR" sz="1400" dirty="0"/>
              <a:t>demander le maintien de ses bourses 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césure</a:t>
            </a:r>
          </a:p>
        </p:txBody>
      </p:sp>
    </p:spTree>
    <p:extLst>
      <p:ext uri="{BB962C8B-B14F-4D97-AF65-F5344CB8AC3E}">
        <p14:creationId xmlns:p14="http://schemas.microsoft.com/office/powerpoint/2010/main" xmlns="" val="1271826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2</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127" y="468438"/>
            <a:ext cx="8920983" cy="5501273"/>
          </a:xfrm>
          <a:prstGeom prst="rect">
            <a:avLst/>
          </a:prstGeom>
        </p:spPr>
      </p:pic>
    </p:spTree>
    <p:extLst>
      <p:ext uri="{BB962C8B-B14F-4D97-AF65-F5344CB8AC3E}">
        <p14:creationId xmlns:p14="http://schemas.microsoft.com/office/powerpoint/2010/main" xmlns="" val="2059646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pPr algn="ctr"/>
            <a:r>
              <a:rPr lang="fr-FR" sz="2600" dirty="0" smtClean="0"/>
              <a:t>Les Questionnaires</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20</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endParaRPr lang="fr-FR" sz="7200" b="1" dirty="0" smtClean="0"/>
          </a:p>
          <a:p>
            <a:pPr marL="0" indent="0">
              <a:buFont typeface="Lucida Grande"/>
              <a:buNone/>
              <a:defRPr/>
            </a:pPr>
            <a:r>
              <a:rPr lang="fr-FR" sz="6400" dirty="0" smtClean="0">
                <a:solidFill>
                  <a:srgbClr val="00B050"/>
                </a:solidFill>
              </a:rPr>
              <a:t>Objectifs</a:t>
            </a:r>
            <a:r>
              <a:rPr lang="fr-FR" sz="6400" dirty="0" smtClean="0"/>
              <a:t> : aider les candidats à </a:t>
            </a:r>
            <a:r>
              <a:rPr lang="fr-FR" sz="6400" dirty="0"/>
              <a:t>avoir un premier aperçu des types de connaissances et de compétences à mobiliser </a:t>
            </a:r>
            <a:r>
              <a:rPr lang="fr-FR" sz="6400" dirty="0" smtClean="0"/>
              <a:t>dans la formation demandée.</a:t>
            </a:r>
            <a:r>
              <a:rPr lang="fr-FR" sz="6400" dirty="0"/>
              <a:t> </a:t>
            </a:r>
          </a:p>
          <a:p>
            <a:pPr>
              <a:defRPr/>
            </a:pPr>
            <a:endParaRPr lang="fr-FR" sz="3200" dirty="0" smtClean="0"/>
          </a:p>
          <a:p>
            <a:pPr marL="0" indent="0">
              <a:buNone/>
              <a:defRPr/>
            </a:pPr>
            <a:r>
              <a:rPr lang="fr-FR" sz="6400" b="1" dirty="0" smtClean="0">
                <a:solidFill>
                  <a:srgbClr val="F28E65"/>
                </a:solidFill>
              </a:rPr>
              <a:t>Ces </a:t>
            </a:r>
            <a:r>
              <a:rPr lang="fr-FR" sz="6400" b="1" dirty="0">
                <a:solidFill>
                  <a:srgbClr val="F28E65"/>
                </a:solidFill>
              </a:rPr>
              <a:t>questionnaires </a:t>
            </a:r>
            <a:r>
              <a:rPr lang="fr-FR" sz="6400" b="1" dirty="0" smtClean="0">
                <a:solidFill>
                  <a:srgbClr val="F28E65"/>
                </a:solidFill>
              </a:rPr>
              <a:t> </a:t>
            </a:r>
            <a:r>
              <a:rPr lang="fr-FR" sz="6400" b="1" dirty="0">
                <a:solidFill>
                  <a:srgbClr val="F28E65"/>
                </a:solidFill>
              </a:rPr>
              <a:t>ne concernent que certaines formations </a:t>
            </a:r>
            <a:r>
              <a:rPr lang="fr-FR" sz="6400" dirty="0" smtClean="0"/>
              <a:t>: </a:t>
            </a:r>
          </a:p>
          <a:p>
            <a:pPr marL="0" indent="0">
              <a:buNone/>
              <a:defRPr/>
            </a:pPr>
            <a:r>
              <a:rPr lang="fr-FR" sz="6400" dirty="0" smtClean="0"/>
              <a:t>Licence de </a:t>
            </a:r>
            <a:r>
              <a:rPr lang="fr-FR" sz="6400" dirty="0"/>
              <a:t>Droit ou </a:t>
            </a:r>
            <a:r>
              <a:rPr lang="fr-FR" sz="6400" dirty="0" smtClean="0"/>
              <a:t>l’une des 14 mentions </a:t>
            </a:r>
            <a:r>
              <a:rPr lang="fr-FR" sz="6400" dirty="0"/>
              <a:t>de Licences </a:t>
            </a:r>
            <a:r>
              <a:rPr lang="fr-FR" sz="6400" dirty="0" smtClean="0"/>
              <a:t>scientifiques</a:t>
            </a:r>
            <a:r>
              <a:rPr lang="fr-FR" sz="6400" dirty="0"/>
              <a:t> </a:t>
            </a:r>
            <a:endParaRPr lang="fr-FR" sz="6400" dirty="0" smtClean="0"/>
          </a:p>
          <a:p>
            <a:pPr marL="0" indent="0">
              <a:buNone/>
              <a:defRPr/>
            </a:pPr>
            <a:endParaRPr lang="fr-FR" sz="3700" dirty="0"/>
          </a:p>
          <a:p>
            <a:pPr marL="0" indent="0">
              <a:buNone/>
              <a:defRPr/>
            </a:pPr>
            <a:r>
              <a:rPr lang="fr-FR" sz="6400" b="1" dirty="0" smtClean="0">
                <a:solidFill>
                  <a:srgbClr val="F28E65"/>
                </a:solidFill>
              </a:rPr>
              <a:t> Des questionnaires obligatoires mais dont les résultats restent confidentiels </a:t>
            </a:r>
            <a:r>
              <a:rPr lang="fr-FR" sz="6400" dirty="0"/>
              <a:t>: </a:t>
            </a:r>
            <a:r>
              <a:rPr lang="fr-FR" sz="6400" dirty="0" smtClean="0"/>
              <a:t>avoir </a:t>
            </a:r>
            <a:r>
              <a:rPr lang="fr-FR" sz="6400" dirty="0"/>
              <a:t>répondu à ce questionnaire est une condition de recevabilité du </a:t>
            </a:r>
            <a:r>
              <a:rPr lang="fr-FR" sz="6400" dirty="0" smtClean="0"/>
              <a:t>dossier. </a:t>
            </a:r>
          </a:p>
          <a:p>
            <a:pPr marL="0" indent="0">
              <a:buNone/>
              <a:defRPr/>
            </a:pPr>
            <a:endParaRPr lang="fr-FR" sz="6400" b="1" dirty="0"/>
          </a:p>
          <a:p>
            <a:pPr marL="0" indent="0">
              <a:buNone/>
              <a:defRPr/>
            </a:pPr>
            <a:r>
              <a:rPr lang="fr-FR" sz="7100" b="1" dirty="0" smtClean="0"/>
              <a:t>Des questionnaires à remplir pour finaliser son dossier jusqu’au 3 avril (inclus)</a:t>
            </a:r>
          </a:p>
          <a:p>
            <a:pPr marL="0" indent="0">
              <a:buFont typeface="Lucida Grande"/>
              <a:buNone/>
              <a:defRPr/>
            </a:pPr>
            <a:endParaRPr lang="fr-FR" sz="3200" b="1" dirty="0" smtClean="0"/>
          </a:p>
          <a:p>
            <a:pPr marL="0" indent="0">
              <a:buNone/>
              <a:defRPr/>
            </a:pPr>
            <a:r>
              <a:rPr lang="fr-FR" sz="6400" b="1" dirty="0">
                <a:solidFill>
                  <a:srgbClr val="F28E65"/>
                </a:solidFill>
              </a:rPr>
              <a:t>Des questionnaires accessibles sur le site Terminales2018-2019  </a:t>
            </a:r>
            <a:r>
              <a:rPr lang="fr-FR" sz="6500" b="1" dirty="0" smtClean="0">
                <a:solidFill>
                  <a:srgbClr val="F28E65"/>
                </a:solidFill>
              </a:rPr>
              <a:t>:  </a:t>
            </a:r>
            <a:r>
              <a:rPr lang="fr-FR" sz="6800" dirty="0" smtClean="0"/>
              <a:t>à </a:t>
            </a:r>
            <a:r>
              <a:rPr lang="fr-FR" sz="6800" dirty="0"/>
              <a:t>partir du 22 janvier. </a:t>
            </a:r>
            <a:endParaRPr lang="fr-FR" sz="6800" dirty="0" smtClean="0"/>
          </a:p>
          <a:p>
            <a:pPr marL="0" indent="0">
              <a:buNone/>
              <a:defRPr/>
            </a:pPr>
            <a:endParaRPr lang="fr-FR" sz="6800" dirty="0" smtClean="0"/>
          </a:p>
          <a:p>
            <a:pPr marL="0" indent="0">
              <a:buNone/>
              <a:defRPr/>
            </a:pPr>
            <a:r>
              <a:rPr lang="fr-FR" sz="6400" b="1" dirty="0">
                <a:solidFill>
                  <a:srgbClr val="F28E65"/>
                </a:solidFill>
              </a:rPr>
              <a:t>Une attestation à télécharger pour finaliser son dossier </a:t>
            </a:r>
            <a:r>
              <a:rPr lang="fr-FR" sz="6800" dirty="0" smtClean="0"/>
              <a:t>: </a:t>
            </a:r>
            <a:r>
              <a:rPr lang="fr-FR" sz="6800" dirty="0"/>
              <a:t>Une attestation téléchargeable sera délivrée par le site Terminales2018-2019 qui devra être jointe au dossier de </a:t>
            </a:r>
            <a:r>
              <a:rPr lang="fr-FR" sz="6800" dirty="0" smtClean="0"/>
              <a:t>candidature. Cette opération devra être réalisée au plus tard le 3 avril inclus. </a:t>
            </a:r>
            <a:endParaRPr lang="fr-FR" sz="6800" dirty="0"/>
          </a:p>
          <a:p>
            <a:pPr>
              <a:defRPr/>
            </a:pPr>
            <a:endParaRPr lang="fr-FR" sz="6500" b="1" dirty="0" smtClean="0">
              <a:solidFill>
                <a:srgbClr val="F28E65"/>
              </a:solidFill>
            </a:endParaRP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xmlns="" val="9931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21</a:t>
            </a:fld>
            <a:endParaRPr lang="fr-FR" dirty="0"/>
          </a:p>
        </p:txBody>
      </p:sp>
      <p:sp>
        <p:nvSpPr>
          <p:cNvPr id="4" name="Titre 1"/>
          <p:cNvSpPr>
            <a:spLocks noGrp="1"/>
          </p:cNvSpPr>
          <p:nvPr>
            <p:ph type="title"/>
          </p:nvPr>
        </p:nvSpPr>
        <p:spPr>
          <a:xfrm>
            <a:off x="426718" y="78381"/>
            <a:ext cx="8159932" cy="1286937"/>
          </a:xfrm>
        </p:spPr>
        <p:txBody>
          <a:bodyPr/>
          <a:lstStyle/>
          <a:p>
            <a:pPr algn="ctr"/>
            <a:r>
              <a:rPr lang="fr-FR" dirty="0" smtClean="0"/>
              <a:t>rubrique « ma préférence  »</a:t>
            </a:r>
            <a:endParaRPr lang="fr-FR" dirty="0"/>
          </a:p>
        </p:txBody>
      </p:sp>
      <p:sp>
        <p:nvSpPr>
          <p:cNvPr id="5" name="Espace réservé du texte 2"/>
          <p:cNvSpPr txBox="1">
            <a:spLocks/>
          </p:cNvSpPr>
          <p:nvPr/>
        </p:nvSpPr>
        <p:spPr>
          <a:xfrm>
            <a:off x="513528" y="1365318"/>
            <a:ext cx="8159932" cy="4827730"/>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600" b="1" dirty="0" smtClean="0">
                <a:solidFill>
                  <a:srgbClr val="F28E65"/>
                </a:solidFill>
              </a:rPr>
              <a:t>Cette année, la rubrique « Ma préférence » sera composée de 2 parties qui devront </a:t>
            </a:r>
            <a:r>
              <a:rPr lang="fr-FR" sz="1600" b="1" dirty="0" smtClean="0">
                <a:solidFill>
                  <a:srgbClr val="CC0047"/>
                </a:solidFill>
              </a:rPr>
              <a:t>obligatoirement être remplies </a:t>
            </a:r>
            <a:r>
              <a:rPr lang="fr-FR" sz="1600" b="1" dirty="0" smtClean="0">
                <a:solidFill>
                  <a:srgbClr val="F28E65"/>
                </a:solidFill>
              </a:rPr>
              <a:t>pour finaliser le dossier candidat : </a:t>
            </a:r>
          </a:p>
          <a:p>
            <a:pPr marL="0" indent="0">
              <a:buNone/>
              <a:defRPr/>
            </a:pPr>
            <a:endParaRPr lang="fr-FR" sz="1600" b="1" dirty="0">
              <a:solidFill>
                <a:srgbClr val="F28E65"/>
              </a:solidFill>
            </a:endParaRPr>
          </a:p>
          <a:p>
            <a:pPr>
              <a:buFontTx/>
              <a:buChar char="-"/>
              <a:defRPr/>
            </a:pPr>
            <a:r>
              <a:rPr lang="fr-FR" sz="1600" b="1" dirty="0" smtClean="0"/>
              <a:t>Une </a:t>
            </a:r>
            <a:r>
              <a:rPr lang="fr-FR" sz="1600" b="1" dirty="0"/>
              <a:t>partie où le candidat doit exprimer en quelques phrases ses préférences entre les vœux formulés et ou pour un domaine particulier. Ces informations seront nécessaires pour les candidats accompagnés par les commissions académiques durant la phase d’admission. </a:t>
            </a:r>
            <a:endParaRPr lang="fr-FR" sz="1600" b="1" dirty="0" smtClean="0"/>
          </a:p>
          <a:p>
            <a:pPr marL="0" indent="0">
              <a:buNone/>
              <a:defRPr/>
            </a:pPr>
            <a:endParaRPr lang="fr-FR" sz="1600" b="1" dirty="0" smtClean="0"/>
          </a:p>
          <a:p>
            <a:pPr marL="0" indent="0">
              <a:buNone/>
              <a:defRPr/>
            </a:pPr>
            <a:endParaRPr lang="fr-FR" sz="1600" b="1" dirty="0" smtClean="0"/>
          </a:p>
          <a:p>
            <a:pPr marL="0" indent="0">
              <a:buNone/>
              <a:defRPr/>
            </a:pPr>
            <a:endParaRPr lang="fr-FR" sz="1600" b="1" dirty="0"/>
          </a:p>
          <a:p>
            <a:pPr>
              <a:buFontTx/>
              <a:buChar char="-"/>
              <a:defRPr/>
            </a:pPr>
            <a:r>
              <a:rPr lang="fr-FR" sz="1600" b="1"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600" b="1" dirty="0"/>
          </a:p>
          <a:p>
            <a:pPr marL="0" indent="0">
              <a:buNone/>
              <a:defRPr/>
            </a:pPr>
            <a:r>
              <a:rPr lang="fr-FR" sz="1600" b="1" u="sng" dirty="0" smtClean="0"/>
              <a:t>IMPORTANT : ces informations sont confidentielles </a:t>
            </a:r>
            <a:r>
              <a:rPr lang="fr-FR" sz="1600" b="1" u="sng" dirty="0"/>
              <a:t>et ne </a:t>
            </a:r>
            <a:r>
              <a:rPr lang="fr-FR" sz="1600" b="1" u="sng" dirty="0" smtClean="0"/>
              <a:t>sont donc pas transmises </a:t>
            </a:r>
            <a:r>
              <a:rPr lang="fr-FR" sz="1600" b="1" u="sng" dirty="0"/>
              <a:t>aux formations. </a:t>
            </a:r>
            <a:r>
              <a:rPr lang="fr-FR" sz="1600" b="1" u="sng" dirty="0" smtClean="0"/>
              <a:t>Elles permettent simplement de </a:t>
            </a:r>
            <a:r>
              <a:rPr lang="fr-FR" sz="1600" b="1" u="sng" dirty="0"/>
              <a:t>mieux suivre les candidats durant la procédure et de mieux </a:t>
            </a:r>
            <a:r>
              <a:rPr lang="fr-FR" sz="1600" b="1" u="sng" dirty="0" smtClean="0"/>
              <a:t>analyser leurs motivations et besoins.</a:t>
            </a:r>
          </a:p>
        </p:txBody>
      </p:sp>
      <p:sp>
        <p:nvSpPr>
          <p:cNvPr id="6" name="Ellipse 5"/>
          <p:cNvSpPr/>
          <p:nvPr/>
        </p:nvSpPr>
        <p:spPr>
          <a:xfrm rot="606903">
            <a:off x="7482278" y="3085279"/>
            <a:ext cx="1612032" cy="74632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3927865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32500" lnSpcReduction="20000"/>
          </a:bodyPr>
          <a:lstStyle/>
          <a:p>
            <a:pPr marL="0" indent="0">
              <a:buNone/>
              <a:defRPr/>
            </a:pPr>
            <a:r>
              <a:rPr lang="fr-FR" sz="7200" b="1" dirty="0"/>
              <a:t>Pour que les vœux saisis deviennent définitifs sur Parcoursup, les lycéens doivent </a:t>
            </a:r>
            <a:r>
              <a:rPr lang="fr-FR" sz="7200" b="1" dirty="0" smtClean="0"/>
              <a:t>:</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dossier pour chaque vœu : </a:t>
            </a:r>
            <a:r>
              <a:rPr lang="fr-FR" sz="6400" dirty="0"/>
              <a:t>saisie du projet de formation motivé, document(s) à joindre via la </a:t>
            </a:r>
            <a:r>
              <a:rPr lang="fr-FR" sz="6400" dirty="0" smtClean="0"/>
              <a:t>plateforme pour certaines formations</a:t>
            </a:r>
          </a:p>
          <a:p>
            <a:pPr>
              <a:defRPr/>
            </a:pPr>
            <a:endParaRPr lang="fr-FR" sz="3700" dirty="0" smtClean="0"/>
          </a:p>
          <a:p>
            <a:pPr>
              <a:defRPr/>
            </a:pPr>
            <a:r>
              <a:rPr lang="fr-FR" sz="6400" b="1" dirty="0" smtClean="0">
                <a:solidFill>
                  <a:srgbClr val="F28E65"/>
                </a:solidFill>
              </a:rPr>
              <a:t> Confirmer </a:t>
            </a:r>
            <a:r>
              <a:rPr lang="fr-FR" sz="6400" b="1" dirty="0">
                <a:solidFill>
                  <a:srgbClr val="F28E65"/>
                </a:solidFill>
              </a:rPr>
              <a:t>leurs vœux</a:t>
            </a:r>
          </a:p>
          <a:p>
            <a:pPr marL="0" indent="0">
              <a:buNone/>
              <a:defRPr/>
            </a:pPr>
            <a:r>
              <a:rPr lang="fr-FR" sz="3100" dirty="0"/>
              <a:t> </a:t>
            </a:r>
            <a:endParaRPr lang="fr-FR" sz="3100" dirty="0" smtClean="0"/>
          </a:p>
          <a:p>
            <a:pPr marL="0" indent="0">
              <a:buNone/>
              <a:defRPr/>
            </a:pPr>
            <a:endParaRPr lang="fr-FR" sz="7100" b="1" dirty="0" smtClean="0"/>
          </a:p>
          <a:p>
            <a:pPr marL="0" indent="0">
              <a:buNone/>
              <a:defRPr/>
            </a:pPr>
            <a:r>
              <a:rPr lang="fr-FR" sz="7100" b="1" dirty="0" smtClean="0"/>
              <a:t>Date </a:t>
            </a:r>
            <a:r>
              <a:rPr lang="fr-FR" sz="7100" b="1" dirty="0"/>
              <a:t>limite de confirmation des vœux : </a:t>
            </a:r>
            <a:r>
              <a:rPr lang="fr-FR" sz="7100" b="1" dirty="0" smtClean="0"/>
              <a:t>3 avril (inclus)</a:t>
            </a:r>
            <a:endParaRPr lang="fr-FR" sz="7100" b="1" dirty="0"/>
          </a:p>
          <a:p>
            <a:pPr>
              <a:defRPr/>
            </a:pPr>
            <a:r>
              <a:rPr lang="fr-FR" sz="6500" b="1" dirty="0" smtClean="0">
                <a:solidFill>
                  <a:srgbClr val="F28E65"/>
                </a:solidFill>
              </a:rPr>
              <a:t> </a:t>
            </a:r>
            <a:r>
              <a:rPr lang="fr-FR" sz="6200" b="1" dirty="0" smtClean="0">
                <a:solidFill>
                  <a:srgbClr val="F28E65"/>
                </a:solidFill>
              </a:rPr>
              <a:t>Si </a:t>
            </a:r>
            <a:r>
              <a:rPr lang="fr-FR" sz="6200" b="1" dirty="0">
                <a:solidFill>
                  <a:srgbClr val="F28E65"/>
                </a:solidFill>
              </a:rPr>
              <a:t>un vœu n’est pas confirmé après le </a:t>
            </a:r>
            <a:r>
              <a:rPr lang="fr-FR" sz="6200" b="1" dirty="0" smtClean="0">
                <a:solidFill>
                  <a:srgbClr val="F28E65"/>
                </a:solidFill>
              </a:rPr>
              <a:t>3 avril, </a:t>
            </a:r>
            <a:r>
              <a:rPr lang="fr-FR" sz="6200" b="1" dirty="0">
                <a:solidFill>
                  <a:srgbClr val="F28E65"/>
                </a:solidFill>
              </a:rPr>
              <a:t>le vœu </a:t>
            </a:r>
            <a:r>
              <a:rPr lang="fr-FR" sz="6200" b="1" dirty="0" smtClean="0">
                <a:solidFill>
                  <a:srgbClr val="F28E65"/>
                </a:solidFill>
              </a:rPr>
              <a:t>ne sera pas examiné par la formation</a:t>
            </a:r>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sp>
        <p:nvSpPr>
          <p:cNvPr id="5" name="Rectangle à coins arrondis 4"/>
          <p:cNvSpPr/>
          <p:nvPr/>
        </p:nvSpPr>
        <p:spPr>
          <a:xfrm>
            <a:off x="426718" y="5462648"/>
            <a:ext cx="8314838" cy="653143"/>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dirty="0" smtClean="0"/>
              <a:t>Rappel : il est impossible de formuler de nouveaux vœux après jeudi 14 mars 2019</a:t>
            </a:r>
            <a:endParaRPr lang="fr-FR" sz="2000" dirty="0"/>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3 avril inclus</a:t>
            </a:r>
            <a:endParaRPr lang="fr-FR" sz="1600" b="1" dirty="0"/>
          </a:p>
        </p:txBody>
      </p:sp>
    </p:spTree>
    <p:extLst>
      <p:ext uri="{BB962C8B-B14F-4D97-AF65-F5344CB8AC3E}">
        <p14:creationId xmlns:p14="http://schemas.microsoft.com/office/powerpoint/2010/main" xmlns="" val="2823732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296883" y="1406041"/>
            <a:ext cx="8553835" cy="4879463"/>
          </a:xfrm>
        </p:spPr>
        <p:txBody>
          <a:bodyPr>
            <a:normAutofit fontScale="55000" lnSpcReduction="20000"/>
          </a:bodyPr>
          <a:lstStyle/>
          <a:p>
            <a:pPr marL="0" indent="0">
              <a:buNone/>
              <a:defRPr/>
            </a:pPr>
            <a:r>
              <a:rPr lang="fr-FR" sz="5800" b="1" dirty="0" smtClean="0"/>
              <a:t>Rôle renforcé du 2</a:t>
            </a:r>
            <a:r>
              <a:rPr lang="fr-FR" sz="5800" b="1" baseline="30000" dirty="0" smtClean="0"/>
              <a:t>e</a:t>
            </a:r>
            <a:r>
              <a:rPr lang="fr-FR" sz="5800" b="1" dirty="0" smtClean="0"/>
              <a:t> conseil de classe de terminale</a:t>
            </a:r>
            <a:endParaRPr lang="fr-FR" sz="5800" dirty="0"/>
          </a:p>
          <a:p>
            <a:pPr>
              <a:buFont typeface="Arial" panose="020B0604020202020204" pitchFamily="34" charset="0"/>
              <a:buChar char="•"/>
              <a:defRPr/>
            </a:pPr>
            <a:r>
              <a:rPr lang="fr-FR" sz="6400" dirty="0" smtClean="0"/>
              <a:t> </a:t>
            </a:r>
            <a:r>
              <a:rPr lang="fr-FR" sz="4200" dirty="0" smtClean="0"/>
              <a:t>Examine les </a:t>
            </a:r>
            <a:r>
              <a:rPr lang="fr-FR" sz="4200" dirty="0"/>
              <a:t>vœux de chaque </a:t>
            </a:r>
            <a:r>
              <a:rPr lang="fr-FR" sz="4200" dirty="0" smtClean="0"/>
              <a:t>élève et , si l’élève l’a finalisé, le projet de formation motivé </a:t>
            </a:r>
            <a:endParaRPr lang="fr-FR" sz="4200" dirty="0"/>
          </a:p>
          <a:p>
            <a:pPr>
              <a:buFont typeface="Arial" panose="020B0604020202020204" pitchFamily="34" charset="0"/>
              <a:buChar char="•"/>
              <a:defRPr/>
            </a:pPr>
            <a:r>
              <a:rPr lang="fr-FR" sz="4200" dirty="0" smtClean="0"/>
              <a:t> Pour </a:t>
            </a:r>
            <a:r>
              <a:rPr lang="fr-FR" sz="4200" dirty="0"/>
              <a:t>chaque vœu saisi par l’élève sur P</a:t>
            </a:r>
            <a:r>
              <a:rPr lang="fr-FR" sz="4200" dirty="0" smtClean="0"/>
              <a:t>arcoursup </a:t>
            </a:r>
            <a:r>
              <a:rPr lang="fr-FR" sz="4200" dirty="0"/>
              <a:t>: les professeurs </a:t>
            </a:r>
            <a:r>
              <a:rPr lang="fr-FR" sz="4200" dirty="0" smtClean="0"/>
              <a:t>peuvent formuler une appréciation et </a:t>
            </a:r>
            <a:r>
              <a:rPr lang="fr-FR" sz="4200" dirty="0"/>
              <a:t>le proviseur donne un avis sur la capacité à réussir de l'élève </a:t>
            </a:r>
            <a:r>
              <a:rPr lang="fr-FR" sz="4200" dirty="0" smtClean="0"/>
              <a:t>via une </a:t>
            </a:r>
            <a:r>
              <a:rPr lang="fr-FR" sz="4200" b="1" dirty="0">
                <a:solidFill>
                  <a:srgbClr val="F28E65"/>
                </a:solidFill>
              </a:rPr>
              <a:t>fiche Avenir</a:t>
            </a:r>
            <a:r>
              <a:rPr lang="fr-FR" sz="4200" dirty="0"/>
              <a:t> transmise par la plateforme à chaque établissement </a:t>
            </a:r>
            <a:r>
              <a:rPr lang="fr-FR" sz="4200" dirty="0" smtClean="0"/>
              <a:t>dispensant une formation d’enseignement </a:t>
            </a:r>
            <a:r>
              <a:rPr lang="fr-FR" sz="4200" dirty="0"/>
              <a:t>supérieur </a:t>
            </a:r>
            <a:r>
              <a:rPr lang="fr-FR" sz="4200" dirty="0" smtClean="0"/>
              <a:t>choisie </a:t>
            </a:r>
            <a:r>
              <a:rPr lang="fr-FR" sz="4200" dirty="0"/>
              <a:t>par </a:t>
            </a:r>
            <a:r>
              <a:rPr lang="fr-FR" sz="4200" dirty="0" smtClean="0"/>
              <a:t>l’élève</a:t>
            </a:r>
            <a:endParaRPr lang="fr-FR" sz="4200" dirty="0"/>
          </a:p>
          <a:p>
            <a:pPr>
              <a:buFont typeface="Arial" panose="020B0604020202020204" pitchFamily="34" charset="0"/>
              <a:buChar char="•"/>
              <a:defRPr/>
            </a:pPr>
            <a:r>
              <a:rPr lang="fr-FR" sz="4200" dirty="0" smtClean="0"/>
              <a:t>La fiche Avenir associée à chaque vœu est consultable par les élèves et leurs familles sur parcoursup.fr </a:t>
            </a:r>
            <a:r>
              <a:rPr lang="fr-FR" sz="4200" b="1" dirty="0" smtClean="0"/>
              <a:t>à partir du 15 mai </a:t>
            </a:r>
            <a:endParaRPr lang="fr-FR" sz="42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à coins arrondis 4"/>
          <p:cNvSpPr/>
          <p:nvPr/>
        </p:nvSpPr>
        <p:spPr>
          <a:xfrm>
            <a:off x="534718" y="4920589"/>
            <a:ext cx="8316000" cy="1135827"/>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t>Elle comprend </a:t>
            </a:r>
            <a:r>
              <a:rPr lang="fr-FR" sz="1400" b="1" dirty="0" smtClean="0"/>
              <a:t>:</a:t>
            </a:r>
            <a:endParaRPr lang="fr-FR" sz="1400" b="1" dirty="0"/>
          </a:p>
          <a:p>
            <a:pPr marL="285750" indent="-285750" fontAlgn="auto">
              <a:spcBef>
                <a:spcPts val="0"/>
              </a:spcBef>
              <a:spcAft>
                <a:spcPts val="0"/>
              </a:spcAft>
              <a:buFont typeface="Arial" panose="020B0604020202020204" pitchFamily="34" charset="0"/>
              <a:buChar char="•"/>
              <a:defRPr/>
            </a:pPr>
            <a:r>
              <a:rPr lang="fr-FR" sz="1400" dirty="0"/>
              <a:t>les notes de l’élève (moyennes de terminale, appréciation des professeurs par discipline, positionnement dans la </a:t>
            </a:r>
            <a:r>
              <a:rPr lang="fr-FR" sz="1400" dirty="0" smtClean="0"/>
              <a:t>classe)</a:t>
            </a:r>
          </a:p>
          <a:p>
            <a:pPr marL="285750" indent="-285750" fontAlgn="auto">
              <a:spcBef>
                <a:spcPts val="0"/>
              </a:spcBef>
              <a:spcAft>
                <a:spcPts val="0"/>
              </a:spcAft>
              <a:buFont typeface="Arial" panose="020B0604020202020204" pitchFamily="34" charset="0"/>
              <a:buChar char="•"/>
              <a:defRPr/>
            </a:pPr>
            <a:r>
              <a:rPr lang="fr-FR" sz="1400" dirty="0" smtClean="0"/>
              <a:t>Les appréciations complémentaires du </a:t>
            </a:r>
            <a:r>
              <a:rPr lang="fr-FR" sz="1400" dirty="0"/>
              <a:t>professeur </a:t>
            </a:r>
            <a:r>
              <a:rPr lang="fr-FR" sz="1400" dirty="0" smtClean="0"/>
              <a:t>principal</a:t>
            </a:r>
          </a:p>
          <a:p>
            <a:pPr marL="285750" indent="-285750" fontAlgn="auto">
              <a:spcBef>
                <a:spcPts val="0"/>
              </a:spcBef>
              <a:spcAft>
                <a:spcPts val="0"/>
              </a:spcAft>
              <a:buFont typeface="Arial" panose="020B0604020202020204" pitchFamily="34" charset="0"/>
              <a:buChar char="•"/>
              <a:defRPr/>
            </a:pPr>
            <a:r>
              <a:rPr lang="fr-FR" sz="1400" dirty="0" smtClean="0"/>
              <a:t>l’avis </a:t>
            </a:r>
            <a:r>
              <a:rPr lang="fr-FR" sz="1400" dirty="0"/>
              <a:t>du chef </a:t>
            </a:r>
            <a:r>
              <a:rPr lang="fr-FR" sz="1400" dirty="0" smtClean="0"/>
              <a:t>d’établissement</a:t>
            </a:r>
            <a:endParaRPr lang="fr-FR" sz="14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xmlns="" val="51175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32500" lnSpcReduction="20000"/>
          </a:bodyPr>
          <a:lstStyle/>
          <a:p>
            <a:pPr marL="0" indent="0">
              <a:buNone/>
              <a:defRPr/>
            </a:pPr>
            <a:r>
              <a:rPr lang="fr-FR" sz="7200" b="1" dirty="0"/>
              <a:t>Les dossiers et les projets des lycéens sont </a:t>
            </a:r>
            <a:r>
              <a:rPr lang="fr-FR" sz="7200" b="1" dirty="0" smtClean="0"/>
              <a:t>transmis pour examen par les </a:t>
            </a:r>
            <a:r>
              <a:rPr lang="fr-FR" sz="7200" b="1" dirty="0"/>
              <a:t>établissements d’enseignement supérieur </a:t>
            </a:r>
          </a:p>
          <a:p>
            <a:pPr marL="0" indent="0">
              <a:buNone/>
              <a:defRPr/>
            </a:pPr>
            <a:endParaRPr lang="fr-FR" sz="6400" dirty="0"/>
          </a:p>
          <a:p>
            <a:pPr>
              <a:defRPr/>
            </a:pPr>
            <a:r>
              <a:rPr lang="fr-FR" sz="6400" dirty="0"/>
              <a:t> la fiche Avenir transmise par le </a:t>
            </a:r>
            <a:r>
              <a:rPr lang="fr-FR" sz="6400" dirty="0" smtClean="0"/>
              <a:t>lycée</a:t>
            </a:r>
          </a:p>
          <a:p>
            <a:pPr>
              <a:defRPr/>
            </a:pPr>
            <a:endParaRPr lang="fr-FR" sz="6400" dirty="0"/>
          </a:p>
          <a:p>
            <a:pPr>
              <a:defRPr/>
            </a:pPr>
            <a:r>
              <a:rPr lang="fr-FR" sz="6400" dirty="0"/>
              <a:t>le projet de formation motivé par l’élève</a:t>
            </a:r>
          </a:p>
          <a:p>
            <a:pPr>
              <a:defRPr/>
            </a:pPr>
            <a:endParaRPr lang="fr-FR" sz="6400" dirty="0"/>
          </a:p>
          <a:p>
            <a:pPr>
              <a:defRPr/>
            </a:pPr>
            <a:r>
              <a:rPr lang="fr-FR" sz="6400" dirty="0"/>
              <a:t> les notes de 1ère et terminale</a:t>
            </a:r>
          </a:p>
          <a:p>
            <a:pPr>
              <a:defRPr/>
            </a:pPr>
            <a:endParaRPr lang="fr-FR" sz="6400" dirty="0"/>
          </a:p>
          <a:p>
            <a:pPr>
              <a:defRPr/>
            </a:pPr>
            <a:r>
              <a:rPr lang="fr-FR" sz="6400" dirty="0"/>
              <a:t> les autres éléments éventuellement </a:t>
            </a:r>
            <a:r>
              <a:rPr lang="fr-FR" sz="6400" dirty="0" smtClean="0"/>
              <a:t>demandés par certaines formations</a:t>
            </a: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5 avril au </a:t>
            </a:r>
          </a:p>
          <a:p>
            <a:pPr algn="ctr" fontAlgn="auto">
              <a:spcBef>
                <a:spcPts val="0"/>
              </a:spcBef>
              <a:spcAft>
                <a:spcPts val="0"/>
              </a:spcAft>
              <a:defRPr/>
            </a:pPr>
            <a:r>
              <a:rPr lang="fr-FR" sz="1600" b="1" dirty="0" smtClean="0"/>
              <a:t>10 mai</a:t>
            </a:r>
            <a:endParaRPr lang="fr-FR" sz="1600" b="1" dirty="0"/>
          </a:p>
        </p:txBody>
      </p:sp>
    </p:spTree>
    <p:extLst>
      <p:ext uri="{BB962C8B-B14F-4D97-AF65-F5344CB8AC3E}">
        <p14:creationId xmlns:p14="http://schemas.microsoft.com/office/powerpoint/2010/main" xmlns="" val="2008574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700" dirty="0" smtClean="0"/>
              <a:t>Un modèle d’admission (1/3)</a:t>
            </a:r>
            <a:endParaRPr lang="fr-FR" sz="2700" dirty="0"/>
          </a:p>
        </p:txBody>
      </p:sp>
      <p:sp>
        <p:nvSpPr>
          <p:cNvPr id="3" name="Espace réservé du texte 2"/>
          <p:cNvSpPr>
            <a:spLocks noGrp="1"/>
          </p:cNvSpPr>
          <p:nvPr>
            <p:ph type="body" sz="quarter" idx="13"/>
          </p:nvPr>
        </p:nvSpPr>
        <p:spPr>
          <a:xfrm>
            <a:off x="426718" y="1190160"/>
            <a:ext cx="8568000" cy="5364000"/>
          </a:xfrm>
        </p:spPr>
        <p:txBody>
          <a:bodyPr>
            <a:normAutofit/>
          </a:bodyPr>
          <a:lstStyle/>
          <a:p>
            <a:pPr marL="0" lvl="1" indent="0">
              <a:buSzPct val="100000"/>
              <a:buNone/>
            </a:pPr>
            <a:r>
              <a:rPr lang="fr-FR" sz="2400" b="1" dirty="0"/>
              <a:t>Qui encourage la mobilité 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  </a:t>
            </a:r>
            <a:r>
              <a:rPr lang="fr-FR" sz="1700" dirty="0" smtClean="0"/>
              <a:t> </a:t>
            </a:r>
          </a:p>
          <a:p>
            <a:pPr marL="177800" lvl="1" indent="-177800">
              <a:lnSpc>
                <a:spcPct val="80000"/>
              </a:lnSpc>
              <a:buSzPct val="100000"/>
              <a:buFont typeface="Lucida Grande"/>
              <a:buChar char="&gt;"/>
              <a:defRPr/>
            </a:pPr>
            <a:r>
              <a:rPr lang="fr-FR" sz="1600" b="1" dirty="0"/>
              <a:t>La règle </a:t>
            </a:r>
            <a:r>
              <a:rPr lang="fr-FR" sz="1600" dirty="0"/>
              <a:t>: les 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r>
              <a:rPr lang="fr-FR" sz="1700" b="1" dirty="0" smtClean="0">
                <a:solidFill>
                  <a:srgbClr val="F28E65"/>
                </a:solidFill>
              </a:rPr>
              <a:t>Pour les formations non-sélectives (licences, PACES)</a:t>
            </a:r>
            <a:r>
              <a:rPr lang="fr-FR" sz="1700" dirty="0" smtClean="0">
                <a:solidFill>
                  <a:srgbClr val="F28E65"/>
                </a:solidFill>
              </a:rPr>
              <a:t> : </a:t>
            </a:r>
          </a:p>
          <a:p>
            <a:pPr marL="177800" lvl="1" indent="-177800">
              <a:lnSpc>
                <a:spcPct val="90000"/>
              </a:lnSpc>
              <a:buSzPct val="100000"/>
              <a:buFont typeface="Lucida Grande"/>
              <a:buChar char="&gt;"/>
              <a:defRPr/>
            </a:pPr>
            <a:r>
              <a:rPr lang="fr-FR" sz="1600" b="1" dirty="0" smtClean="0"/>
              <a:t>La règle </a:t>
            </a:r>
            <a:r>
              <a:rPr lang="fr-FR" sz="1600" dirty="0" smtClean="0"/>
              <a:t>: les </a:t>
            </a:r>
            <a:r>
              <a:rPr lang="fr-FR" sz="1600" dirty="0"/>
              <a:t>lycéens peuvent demander les formations qui les intéressent </a:t>
            </a:r>
            <a:r>
              <a:rPr lang="fr-FR" sz="1600" dirty="0" smtClean="0"/>
              <a:t>dans leur académie ou en dehors </a:t>
            </a:r>
          </a:p>
          <a:p>
            <a:pPr marL="177800" lvl="1" indent="-177800" algn="just">
              <a:lnSpc>
                <a:spcPct val="90000"/>
              </a:lnSpc>
              <a:buSzPct val="100000"/>
              <a:buFont typeface="Lucida Grande"/>
              <a:buChar char="&gt;"/>
              <a:defRPr/>
            </a:pPr>
            <a:r>
              <a:rPr lang="fr-FR" sz="1600" dirty="0" smtClean="0"/>
              <a:t>Le secteur géographique (généralement l’académie) s’applique </a:t>
            </a:r>
            <a:r>
              <a:rPr lang="fr-FR" sz="1600" b="1" dirty="0" smtClean="0"/>
              <a:t>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sera fixé par le recteur. </a:t>
            </a:r>
          </a:p>
          <a:p>
            <a:pPr marL="177800" lvl="1" indent="-177800" algn="just">
              <a:lnSpc>
                <a:spcPct val="90000"/>
              </a:lnSpc>
              <a:buSzPct val="100000"/>
              <a:buFont typeface="Lucida Grande"/>
              <a:buChar char="&gt;"/>
              <a:defRPr/>
            </a:pPr>
            <a:endParaRPr lang="fr-FR" sz="1700" b="1" dirty="0" smtClean="0">
              <a:solidFill>
                <a:srgbClr val="F28E65"/>
              </a:solidFill>
            </a:endParaRPr>
          </a:p>
          <a:p>
            <a:pPr marL="0" lvl="1" indent="0">
              <a:lnSpc>
                <a:spcPct val="90000"/>
              </a:lnSpc>
              <a:buSzPct val="100000"/>
              <a:buNone/>
              <a:defRPr/>
            </a:pPr>
            <a:endParaRPr lang="fr-FR" sz="1600" dirty="0" smtClean="0"/>
          </a:p>
          <a:p>
            <a:pPr marL="177800" lvl="1" indent="-177800">
              <a:lnSpc>
                <a:spcPct val="90000"/>
              </a:lnSpc>
              <a:buSzPct val="100000"/>
              <a:buFont typeface="Lucida Grande"/>
              <a:buChar char="&gt;"/>
              <a:defRPr/>
            </a:pPr>
            <a:endParaRPr lang="fr-FR" sz="1600" dirty="0"/>
          </a:p>
          <a:p>
            <a:pPr marL="177800" lvl="1" indent="-177800">
              <a:lnSpc>
                <a:spcPct val="90000"/>
              </a:lnSpc>
              <a:buSzPct val="100000"/>
              <a:buFont typeface="Lucida Grande"/>
              <a:buChar char="&gt;"/>
              <a:defRPr/>
            </a:pPr>
            <a:r>
              <a:rPr lang="fr-FR" sz="1600" dirty="0" smtClean="0"/>
              <a:t>Il est conseillé à un candidat qui souhaiterait  faire un vœu dans une licence très demandée située hors de son secteur de formuler un autre vœu pour la même mention de licence si elle est proposée dans son académie</a:t>
            </a:r>
            <a:endParaRPr lang="fr-FR" dirty="0"/>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6" name="Rectangle 5"/>
          <p:cNvSpPr/>
          <p:nvPr/>
        </p:nvSpPr>
        <p:spPr>
          <a:xfrm>
            <a:off x="797084" y="4049641"/>
            <a:ext cx="7642462" cy="550934"/>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400" i="1" dirty="0" smtClean="0">
                <a:solidFill>
                  <a:srgbClr val="3D566E"/>
                </a:solidFill>
              </a:rPr>
              <a:t>En </a:t>
            </a:r>
            <a:r>
              <a:rPr lang="fr-FR" sz="1400" i="1" dirty="0">
                <a:solidFill>
                  <a:srgbClr val="3D566E"/>
                </a:solidFill>
              </a:rPr>
              <a:t>2018, on a constaté une </a:t>
            </a:r>
            <a:r>
              <a:rPr lang="fr-FR" sz="1400" b="1" i="1" dirty="0">
                <a:solidFill>
                  <a:srgbClr val="3D566E"/>
                </a:solidFill>
              </a:rPr>
              <a:t>augmentation de 9,5 % </a:t>
            </a:r>
            <a:r>
              <a:rPr lang="fr-FR" sz="1400" i="1" dirty="0">
                <a:solidFill>
                  <a:srgbClr val="3D566E"/>
                </a:solidFill>
              </a:rPr>
              <a:t>du nombre de candidats ayant accepté une proposition pour une formation en dehors de leur académie de résidence</a:t>
            </a:r>
          </a:p>
        </p:txBody>
      </p:sp>
    </p:spTree>
    <p:extLst>
      <p:ext uri="{BB962C8B-B14F-4D97-AF65-F5344CB8AC3E}">
        <p14:creationId xmlns:p14="http://schemas.microsoft.com/office/powerpoint/2010/main" xmlns="" val="3890805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700" dirty="0"/>
              <a:t>Un modèle d’admission </a:t>
            </a:r>
            <a:r>
              <a:rPr lang="fr-FR" sz="2700" dirty="0" smtClean="0"/>
              <a:t>(2/3)</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A noter :</a:t>
            </a:r>
            <a:endParaRPr lang="fr-FR" sz="1300" b="1" dirty="0" smtClean="0"/>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pPr marL="180975" indent="0">
              <a:buNone/>
            </a:pPr>
            <a:r>
              <a:rPr lang="fr-FR" i="1" dirty="0" smtClean="0"/>
              <a:t>En 2018 : + 21% de boursiers admis dans l’enseignement supérieur </a:t>
            </a:r>
            <a:endParaRPr lang="fr-FR" dirty="0" smtClean="0"/>
          </a:p>
          <a:p>
            <a:pPr marL="0" indent="0">
              <a:buNone/>
            </a:pPr>
            <a:endParaRPr lang="fr-FR"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p>
          <a:p>
            <a:pPr marL="180975" lvl="2">
              <a:buClr>
                <a:srgbClr val="FF0000"/>
              </a:buClr>
              <a:buSzPct val="100000"/>
            </a:pPr>
            <a:r>
              <a:rPr lang="fr-FR" sz="2000" i="1" dirty="0"/>
              <a:t>En 2018 : </a:t>
            </a:r>
            <a:r>
              <a:rPr lang="fr-FR" sz="2000" i="1" dirty="0" smtClean="0"/>
              <a:t>+ 23</a:t>
            </a:r>
            <a:r>
              <a:rPr lang="fr-FR" sz="2000" i="1" dirty="0"/>
              <a:t>% de bacheliers professionnels </a:t>
            </a:r>
            <a:r>
              <a:rPr lang="fr-FR" sz="2000" i="1" dirty="0" smtClean="0"/>
              <a:t>admis </a:t>
            </a:r>
            <a:r>
              <a:rPr lang="fr-FR" sz="2000" i="1" dirty="0"/>
              <a:t>en STS </a:t>
            </a:r>
            <a:endParaRPr lang="fr-FR" sz="2000" i="1" dirty="0" smtClean="0"/>
          </a:p>
          <a:p>
            <a:pPr marL="0" lvl="2">
              <a:buClr>
                <a:srgbClr val="FF0000"/>
              </a:buClr>
              <a:buSzPct val="100000"/>
            </a:pP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r>
              <a:rPr lang="fr-FR" sz="2000" i="1" dirty="0" smtClean="0"/>
              <a:t>En 2018 : + 19% de bacheliers technologiques admis en IUT</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Tree>
    <p:extLst>
      <p:ext uri="{BB962C8B-B14F-4D97-AF65-F5344CB8AC3E}">
        <p14:creationId xmlns:p14="http://schemas.microsoft.com/office/powerpoint/2010/main" xmlns="" val="4137285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700" dirty="0"/>
              <a:t>Un modèle d’admission </a:t>
            </a:r>
            <a:r>
              <a:rPr lang="fr-FR" sz="2700" dirty="0" smtClean="0"/>
              <a:t>(3/3)</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200" b="1" dirty="0"/>
              <a:t>Qui prend en compte le profil et le projet 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a:t>L</a:t>
            </a:r>
            <a:r>
              <a:rPr lang="fr-FR" sz="1600" dirty="0" smtClean="0"/>
              <a:t>a règle : l’admission se fait </a:t>
            </a:r>
            <a:r>
              <a:rPr lang="fr-FR" sz="1600" b="1" dirty="0" smtClean="0"/>
              <a:t>sur dossier et, dans certains cas rares, par concours ou entretien</a:t>
            </a:r>
            <a:r>
              <a:rPr lang="fr-FR" sz="1600" dirty="0" smtClean="0"/>
              <a:t>.</a:t>
            </a:r>
          </a:p>
          <a:p>
            <a:pPr marL="0" lvl="2" indent="-177800" algn="just">
              <a:buClr>
                <a:srgbClr val="F28E65"/>
              </a:buClr>
              <a:buFont typeface="Lucida Grande"/>
              <a:buChar char="-"/>
              <a:defRPr/>
            </a:pPr>
            <a:r>
              <a:rPr lang="fr-FR" sz="1600" dirty="0" smtClean="0"/>
              <a:t>L’admission en IFSI se fait sur dossier, sans entretien. </a:t>
            </a:r>
          </a:p>
          <a:p>
            <a:pPr marL="0" lvl="2" indent="-177800" algn="just">
              <a:buClr>
                <a:srgbClr val="F28E65"/>
              </a:buClr>
              <a:buFont typeface="Lucida Grande"/>
              <a:buChar char="-"/>
              <a:defRPr/>
            </a:pPr>
            <a:r>
              <a:rPr lang="fr-FR" sz="1600" dirty="0" smtClean="0"/>
              <a:t>Des spécificités pour l’accès des bacheliers professionnels en STS / technologiques en DUT.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 </a:t>
            </a:r>
            <a:r>
              <a:rPr lang="fr-FR" sz="1600" b="1" dirty="0">
                <a:solidFill>
                  <a:srgbClr val="F28E65"/>
                </a:solidFill>
              </a:rPr>
              <a:t>et la </a:t>
            </a:r>
            <a:r>
              <a:rPr lang="fr-FR" sz="1600" b="1" dirty="0" smtClean="0">
                <a:solidFill>
                  <a:srgbClr val="F28E65"/>
                </a:solidFill>
              </a:rPr>
              <a:t>PACES</a:t>
            </a:r>
            <a:endParaRPr lang="fr-FR" sz="1600" dirty="0">
              <a:solidFill>
                <a:srgbClr val="F28E65"/>
              </a:solidFill>
            </a:endParaRPr>
          </a:p>
          <a:p>
            <a:pPr marL="0" lvl="2" indent="-177800" algn="just">
              <a:buClr>
                <a:srgbClr val="F28E65"/>
              </a:buClr>
              <a:buFont typeface="Lucida Grande"/>
              <a:buChar char="-"/>
              <a:defRPr/>
            </a:pPr>
            <a:r>
              <a:rPr lang="fr-FR" sz="1600" dirty="0"/>
              <a:t>la règle : un 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subordonner son admission au suivi d’</a:t>
            </a:r>
            <a:r>
              <a:rPr lang="fr-FR" sz="1600" b="1" dirty="0" smtClean="0"/>
              <a:t>un </a:t>
            </a:r>
            <a:r>
              <a:rPr lang="fr-FR" sz="1600" b="1" dirty="0"/>
              <a:t>parcours de formation personnalisé </a:t>
            </a:r>
            <a:r>
              <a:rPr lang="fr-FR" sz="1600" dirty="0" smtClean="0"/>
              <a:t>(remise </a:t>
            </a:r>
            <a:r>
              <a:rPr lang="fr-FR" sz="1600" dirty="0"/>
              <a:t>à niveau, cursus adapté…) pour consolider son profil et favoriser sa </a:t>
            </a:r>
            <a:r>
              <a:rPr lang="fr-FR" sz="1600" dirty="0" smtClean="0"/>
              <a:t>réussite</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auront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Tree>
    <p:extLst>
      <p:ext uri="{BB962C8B-B14F-4D97-AF65-F5344CB8AC3E}">
        <p14:creationId xmlns:p14="http://schemas.microsoft.com/office/powerpoint/2010/main" xmlns="" val="1601365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28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15 mai – 19 juillet 2019</a:t>
            </a:r>
            <a:endParaRPr lang="fr-FR" dirty="0">
              <a:solidFill>
                <a:srgbClr val="3D566E"/>
              </a:solidFill>
            </a:endParaRPr>
          </a:p>
        </p:txBody>
      </p:sp>
    </p:spTree>
    <p:extLst>
      <p:ext uri="{BB962C8B-B14F-4D97-AF65-F5344CB8AC3E}">
        <p14:creationId xmlns:p14="http://schemas.microsoft.com/office/powerpoint/2010/main" xmlns="" val="3863776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77500" lnSpcReduction="20000"/>
          </a:bodyPr>
          <a:lstStyle/>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a:t>
            </a:r>
            <a:endParaRPr lang="fr-FR" sz="2600" dirty="0" smtClean="0"/>
          </a:p>
          <a:p>
            <a:pPr marL="0" indent="0">
              <a:buNone/>
            </a:pPr>
            <a:endParaRPr lang="fr-FR" sz="2600" dirty="0"/>
          </a:p>
          <a:p>
            <a:r>
              <a:rPr lang="fr-FR" sz="2600" b="1" dirty="0" err="1" smtClean="0">
                <a:solidFill>
                  <a:srgbClr val="F28E65"/>
                </a:solidFill>
              </a:rPr>
              <a:t>Parcoursup</a:t>
            </a:r>
            <a:r>
              <a:rPr lang="fr-FR" sz="2600" b="1" dirty="0" smtClean="0">
                <a:solidFill>
                  <a:srgbClr val="F28E65"/>
                </a:solidFill>
              </a:rPr>
              <a:t> </a:t>
            </a:r>
            <a:r>
              <a:rPr lang="fr-FR" sz="2600" b="1" dirty="0">
                <a:solidFill>
                  <a:srgbClr val="F28E65"/>
                </a:solidFill>
              </a:rPr>
              <a:t>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pPr marL="0" indent="0">
              <a:buNone/>
            </a:pPr>
            <a:endParaRPr lang="fr-FR" sz="2600" dirty="0" smtClean="0"/>
          </a:p>
          <a:p>
            <a:r>
              <a:rPr lang="fr-FR" sz="2600" dirty="0" smtClean="0"/>
              <a:t>Pour </a:t>
            </a:r>
            <a:r>
              <a:rPr lang="fr-FR" sz="2600" dirty="0"/>
              <a:t>aider les candidats </a:t>
            </a:r>
            <a:r>
              <a:rPr lang="fr-FR" sz="2600" dirty="0" smtClean="0"/>
              <a:t>sur liste d’attente à </a:t>
            </a:r>
            <a:r>
              <a:rPr lang="fr-FR" sz="2600" dirty="0"/>
              <a:t>faire leur </a:t>
            </a:r>
            <a:r>
              <a:rPr lang="fr-FR" sz="2600" dirty="0" smtClean="0"/>
              <a:t>choix, </a:t>
            </a:r>
            <a:r>
              <a:rPr lang="fr-FR" sz="2600" dirty="0"/>
              <a:t>dès lors que cette information est disponible et </a:t>
            </a:r>
            <a:r>
              <a:rPr lang="fr-FR" sz="2600" dirty="0" smtClean="0"/>
              <a:t>exploitable, </a:t>
            </a:r>
            <a:r>
              <a:rPr lang="fr-FR" sz="2600" b="1" dirty="0" smtClean="0">
                <a:solidFill>
                  <a:srgbClr val="F28E65"/>
                </a:solidFill>
              </a:rPr>
              <a:t>leur</a:t>
            </a:r>
            <a:r>
              <a:rPr lang="fr-FR" sz="2600" dirty="0" smtClean="0">
                <a:solidFill>
                  <a:srgbClr val="F28E65"/>
                </a:solidFill>
              </a:rPr>
              <a:t> </a:t>
            </a:r>
            <a:r>
              <a:rPr lang="fr-FR" sz="2600" b="1" dirty="0" smtClean="0">
                <a:solidFill>
                  <a:srgbClr val="F28E65"/>
                </a:solidFill>
              </a:rPr>
              <a:t>rang dans la </a:t>
            </a:r>
            <a:r>
              <a:rPr lang="fr-FR" sz="2600" b="1" dirty="0">
                <a:solidFill>
                  <a:srgbClr val="F28E65"/>
                </a:solidFill>
              </a:rPr>
              <a:t>liste </a:t>
            </a:r>
            <a:r>
              <a:rPr lang="fr-FR" sz="2600" b="1" dirty="0" smtClean="0">
                <a:solidFill>
                  <a:srgbClr val="F28E65"/>
                </a:solidFill>
              </a:rPr>
              <a:t>d’attente et celui du dernier candidat appelé en 2018 seront affichés </a:t>
            </a:r>
            <a:r>
              <a:rPr lang="fr-FR" sz="2600" dirty="0" smtClean="0"/>
              <a:t>pour chaque formation demandée. </a:t>
            </a:r>
          </a:p>
          <a:p>
            <a:pPr marL="0" indent="0">
              <a:buNone/>
            </a:pPr>
            <a:endParaRPr lang="fr-FR" sz="2600" dirty="0" smtClean="0"/>
          </a:p>
          <a:p>
            <a:r>
              <a:rPr lang="fr-FR" sz="2600" dirty="0" smtClean="0"/>
              <a:t>La phase d’admission est raccourcie pour permettre aux candidats de trouver une place plus vite : </a:t>
            </a:r>
            <a:r>
              <a:rPr lang="fr-FR" sz="2600" b="1" dirty="0" smtClean="0">
                <a:solidFill>
                  <a:srgbClr val="F28E65"/>
                </a:solidFill>
              </a:rPr>
              <a:t>les candidats devront </a:t>
            </a:r>
            <a:r>
              <a:rPr lang="fr-FR" sz="2600" b="1" u="sng" dirty="0" smtClean="0">
                <a:solidFill>
                  <a:srgbClr val="F28E65"/>
                </a:solidFill>
              </a:rPr>
              <a:t>confirmer avant le 19 juillet </a:t>
            </a:r>
            <a:r>
              <a:rPr lang="fr-FR" sz="2600" b="1" dirty="0" smtClean="0">
                <a:solidFill>
                  <a:srgbClr val="F28E65"/>
                </a:solidFill>
              </a:rPr>
              <a:t>la formation dans laquelle ils vont s’inscrire. </a:t>
            </a:r>
            <a:endParaRPr lang="fr-FR" sz="2600" b="1" dirty="0">
              <a:solidFill>
                <a:srgbClr val="F28E65"/>
              </a:solidFill>
            </a:endParaRPr>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29</a:t>
            </a:fld>
            <a:endParaRPr lang="fr-FR" dirty="0"/>
          </a:p>
        </p:txBody>
      </p:sp>
      <p:sp>
        <p:nvSpPr>
          <p:cNvPr id="5" name="Ellipse 4"/>
          <p:cNvSpPr/>
          <p:nvPr/>
        </p:nvSpPr>
        <p:spPr>
          <a:xfrm rot="330898">
            <a:off x="6017033" y="2820855"/>
            <a:ext cx="1897386" cy="711592"/>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Nouveautés 2019</a:t>
            </a:r>
            <a:endParaRPr lang="fr-FR" sz="1600" b="1" dirty="0"/>
          </a:p>
        </p:txBody>
      </p:sp>
    </p:spTree>
    <p:extLst>
      <p:ext uri="{BB962C8B-B14F-4D97-AF65-F5344CB8AC3E}">
        <p14:creationId xmlns:p14="http://schemas.microsoft.com/office/powerpoint/2010/main" xmlns="" val="3368209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2018 – 22 janvier 2019</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15 mai,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PACES)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formation personnalisé</a:t>
            </a:r>
            <a:r>
              <a:rPr lang="fr-FR" altLang="fr-FR" sz="1400" dirty="0">
                <a:solidFill>
                  <a:srgbClr val="3D566E"/>
                </a:solidFill>
              </a:rPr>
              <a:t> 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xmlns="" val="3693631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a:t>
            </a:r>
            <a:r>
              <a:rPr lang="fr-FR" sz="2000" b="1" dirty="0">
                <a:solidFill>
                  <a:srgbClr val="F28E65"/>
                </a:solidFill>
              </a:rPr>
              <a:t>mail dans sa messagerie personnelle </a:t>
            </a:r>
            <a:endParaRPr lang="fr-FR" sz="2000" b="1" dirty="0" smtClean="0">
              <a:solidFill>
                <a:srgbClr val="F28E65"/>
              </a:solidFill>
            </a:endParaRP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est </a:t>
            </a:r>
            <a:r>
              <a:rPr lang="fr-FR" sz="2000" b="1" dirty="0">
                <a:solidFill>
                  <a:srgbClr val="F28E65"/>
                </a:solidFill>
              </a:rPr>
              <a:t>t</a:t>
            </a:r>
            <a:r>
              <a:rPr lang="fr-FR" sz="2000" b="1" dirty="0" smtClean="0">
                <a:solidFill>
                  <a:srgbClr val="F28E65"/>
                </a:solidFill>
              </a:rPr>
              <a:t>éléchargeable</a:t>
            </a:r>
            <a:r>
              <a:rPr lang="fr-FR" sz="2000" dirty="0" smtClean="0"/>
              <a:t>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31</a:t>
            </a:fld>
            <a:endParaRPr lang="fr-FR" dirty="0"/>
          </a:p>
        </p:txBody>
      </p:sp>
      <p:sp>
        <p:nvSpPr>
          <p:cNvPr id="5" name="Rectangle 4"/>
          <p:cNvSpPr/>
          <p:nvPr/>
        </p:nvSpPr>
        <p:spPr>
          <a:xfrm>
            <a:off x="743919" y="3524880"/>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974151" y="5652401"/>
            <a:ext cx="118199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555946" y="5681548"/>
            <a:ext cx="1295400"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Ellipse 7"/>
          <p:cNvSpPr/>
          <p:nvPr/>
        </p:nvSpPr>
        <p:spPr>
          <a:xfrm rot="606903">
            <a:off x="7399895" y="4941558"/>
            <a:ext cx="1656000"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t>Disponible le 1</a:t>
            </a:r>
            <a:r>
              <a:rPr lang="fr-FR" sz="1400" b="1" baseline="30000" dirty="0" smtClean="0"/>
              <a:t>er</a:t>
            </a:r>
            <a:r>
              <a:rPr lang="fr-FR" sz="1400" b="1" dirty="0" smtClean="0"/>
              <a:t> mars 2019</a:t>
            </a:r>
            <a:endParaRPr lang="fr-FR" sz="1400" b="1" dirty="0"/>
          </a:p>
        </p:txBody>
      </p:sp>
    </p:spTree>
    <p:extLst>
      <p:ext uri="{BB962C8B-B14F-4D97-AF65-F5344CB8AC3E}">
        <p14:creationId xmlns:p14="http://schemas.microsoft.com/office/powerpoint/2010/main" xmlns="" val="2895170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8" y="1144797"/>
            <a:ext cx="8159932"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endParaRPr lang="fr-FR" sz="10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15 et le 19 mai </a:t>
            </a:r>
            <a:r>
              <a:rPr lang="fr-FR" sz="2000" b="1" dirty="0" smtClean="0"/>
              <a:t>: vous avez </a:t>
            </a:r>
            <a:r>
              <a:rPr lang="fr-FR" sz="2000" b="1" dirty="0" smtClean="0">
                <a:solidFill>
                  <a:srgbClr val="F28E65"/>
                </a:solidFill>
              </a:rPr>
              <a:t>5 jours </a:t>
            </a:r>
            <a:r>
              <a:rPr lang="fr-FR" sz="2000" b="1" dirty="0" smtClean="0"/>
              <a:t>pour répondre (J+4)</a:t>
            </a:r>
            <a:endParaRPr lang="fr-FR" sz="21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À partir du 20 mai </a:t>
            </a:r>
            <a:r>
              <a:rPr lang="fr-FR" sz="2000" b="1" dirty="0" smtClean="0"/>
              <a:t>: vous avez </a:t>
            </a:r>
            <a:r>
              <a:rPr lang="fr-FR" sz="2000" b="1" dirty="0" smtClean="0">
                <a:solidFill>
                  <a:srgbClr val="F28E65"/>
                </a:solidFill>
              </a:rPr>
              <a:t>3 jours </a:t>
            </a:r>
            <a:r>
              <a:rPr lang="fr-FR" sz="2000" b="1" dirty="0" smtClean="0"/>
              <a:t>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4"/>
          <p:cNvSpPr/>
          <p:nvPr/>
        </p:nvSpPr>
        <p:spPr>
          <a:xfrm>
            <a:off x="1105441" y="2557153"/>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18 mai 2019 : vous pouvez accepter ou renoncer à cette proposition jusqu’au 22 mai 2019 inclus</a:t>
            </a:r>
          </a:p>
        </p:txBody>
      </p:sp>
      <p:sp>
        <p:nvSpPr>
          <p:cNvPr id="6" name="Rectangle 5"/>
          <p:cNvSpPr/>
          <p:nvPr/>
        </p:nvSpPr>
        <p:spPr>
          <a:xfrm>
            <a:off x="1077080" y="3719688"/>
            <a:ext cx="7236000" cy="158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5 juillet 2019, vous pouvez accepter ou renoncer à cette proposition jusqu’au 7 juillet 2019 </a:t>
            </a:r>
            <a:r>
              <a:rPr lang="fr-FR" sz="1600" dirty="0" smtClean="0">
                <a:solidFill>
                  <a:srgbClr val="3D566E"/>
                </a:solidFill>
              </a:rPr>
              <a:t>inclus</a:t>
            </a:r>
          </a:p>
          <a:p>
            <a:pPr marL="0" lvl="1" indent="0">
              <a:lnSpc>
                <a:spcPct val="90000"/>
              </a:lnSpc>
              <a:buSzPct val="100000"/>
              <a:buNone/>
              <a:defRPr/>
            </a:pPr>
            <a:endParaRPr lang="fr-FR" sz="1600" dirty="0">
              <a:solidFill>
                <a:srgbClr val="3D566E"/>
              </a:solidFill>
            </a:endParaRPr>
          </a:p>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16 juin 2019, donc 1 jour avant les épreuves du baccalauréat, vous pouvez accepter ou renoncer à cette proposition jusqu’au 26 juin 2019 inclus (1 jour avant les épreuves, 8 jours de suspension du délai pendant les épreuves et 2 jours après). </a:t>
            </a:r>
          </a:p>
        </p:txBody>
      </p:sp>
      <p:sp>
        <p:nvSpPr>
          <p:cNvPr id="7" name="Rectangle à coins arrondis 6"/>
          <p:cNvSpPr/>
          <p:nvPr/>
        </p:nvSpPr>
        <p:spPr>
          <a:xfrm>
            <a:off x="397583" y="5406783"/>
            <a:ext cx="8316000" cy="684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smtClean="0"/>
              <a:t>Les dates limites pour accepter ou refuser une proposition sont affichées en face de chacune, dans le dossier candidat</a:t>
            </a:r>
            <a:endParaRPr lang="fr-FR" b="1" dirty="0"/>
          </a:p>
        </p:txBody>
      </p:sp>
    </p:spTree>
    <p:extLst>
      <p:ext uri="{BB962C8B-B14F-4D97-AF65-F5344CB8AC3E}">
        <p14:creationId xmlns:p14="http://schemas.microsoft.com/office/powerpoint/2010/main" xmlns="" val="2598740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a:t>
            </a:r>
            <a:endParaRPr lang="fr-FR" sz="2100" dirty="0"/>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marL="0" indent="0">
              <a:buNone/>
            </a:pP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33</a:t>
            </a:fld>
            <a:endParaRPr lang="fr-FR" dirty="0"/>
          </a:p>
        </p:txBody>
      </p:sp>
    </p:spTree>
    <p:extLst>
      <p:ext uri="{BB962C8B-B14F-4D97-AF65-F5344CB8AC3E}">
        <p14:creationId xmlns:p14="http://schemas.microsoft.com/office/powerpoint/2010/main" xmlns="" val="1706194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a:t>
            </a:r>
            <a:endParaRPr lang="fr-FR" sz="2600" b="1" dirty="0" smtClean="0"/>
          </a:p>
          <a:p>
            <a:r>
              <a:rPr lang="fr-FR" sz="2100" dirty="0" smtClean="0"/>
              <a:t>dès le 15 mai, il peut demander un conseil ou un accompagnement, individuel ou collectif, dans son lycée ou dans un CIO pour envisager d’autres choix de formation et formuler des nouveaux vœux en phase complémentaire dès le 25 juin.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34</a:t>
            </a:fld>
            <a:endParaRPr lang="fr-FR" dirty="0"/>
          </a:p>
        </p:txBody>
      </p:sp>
    </p:spTree>
    <p:extLst>
      <p:ext uri="{BB962C8B-B14F-4D97-AF65-F5344CB8AC3E}">
        <p14:creationId xmlns:p14="http://schemas.microsoft.com/office/powerpoint/2010/main" xmlns="" val="25475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300" b="1" dirty="0" smtClean="0"/>
              <a:t>A partir du 25 juin (</a:t>
            </a:r>
            <a:r>
              <a:rPr lang="fr-FR" sz="2300" b="1" dirty="0"/>
              <a:t>a</a:t>
            </a:r>
            <a:r>
              <a:rPr lang="fr-FR" sz="2300" b="1" dirty="0" smtClean="0"/>
              <a:t>près </a:t>
            </a:r>
            <a:r>
              <a:rPr lang="fr-FR" sz="2300" b="1" dirty="0"/>
              <a:t>les </a:t>
            </a:r>
            <a:r>
              <a:rPr lang="fr-FR" sz="2300" b="1" dirty="0" smtClean="0"/>
              <a:t>épreuves écrites </a:t>
            </a:r>
            <a:r>
              <a:rPr lang="fr-FR" sz="2300" b="1" dirty="0"/>
              <a:t>du </a:t>
            </a:r>
            <a:r>
              <a:rPr lang="fr-FR" sz="2300" b="1" dirty="0" smtClean="0"/>
              <a:t>baccalauréat)</a:t>
            </a:r>
          </a:p>
          <a:p>
            <a:pPr lvl="2">
              <a:spcBef>
                <a:spcPts val="0"/>
              </a:spcBef>
              <a:defRPr/>
            </a:pPr>
            <a:endParaRPr lang="fr-FR" sz="2300" b="1" dirty="0" smtClean="0"/>
          </a:p>
          <a:p>
            <a:pPr>
              <a:spcBef>
                <a:spcPts val="0"/>
              </a:spcBef>
              <a:defRPr/>
            </a:pPr>
            <a:r>
              <a:rPr lang="fr-FR" sz="2800" b="1" dirty="0" smtClean="0">
                <a:solidFill>
                  <a:srgbClr val="F28E65"/>
                </a:solidFill>
              </a:rPr>
              <a:t>Pourquoi et pour qui ? </a:t>
            </a:r>
          </a:p>
          <a:p>
            <a:pPr lvl="2">
              <a:spcBef>
                <a:spcPts val="0"/>
              </a:spcBef>
              <a:defRPr/>
            </a:pPr>
            <a:r>
              <a:rPr lang="fr-FR" sz="2300" b="1" dirty="0" smtClean="0"/>
              <a:t>Pour éviter aux candidats qui attendent une réponse d’avoir à se connecter ch</a:t>
            </a:r>
            <a:r>
              <a:rPr lang="fr-FR" sz="2300" b="1" dirty="0"/>
              <a:t>a</a:t>
            </a:r>
            <a:r>
              <a:rPr lang="fr-FR" sz="2300" b="1" dirty="0" smtClean="0"/>
              <a:t>que jour sur la plateforme. </a:t>
            </a:r>
          </a:p>
          <a:p>
            <a:pPr lvl="2">
              <a:spcBef>
                <a:spcPts val="0"/>
              </a:spcBef>
              <a:defRPr/>
            </a:pPr>
            <a:endParaRPr lang="fr-FR" sz="1200" b="1" dirty="0" smtClean="0"/>
          </a:p>
          <a:p>
            <a:pPr lvl="2">
              <a:spcBef>
                <a:spcPts val="0"/>
              </a:spcBef>
              <a:defRPr/>
            </a:pPr>
            <a:r>
              <a:rPr lang="fr-FR" sz="2300" b="1" dirty="0" smtClean="0"/>
              <a:t>Pour les candidats ayant des vœux en attente ET </a:t>
            </a:r>
            <a:r>
              <a:rPr lang="fr-FR" sz="2300" b="1" u="sng" dirty="0" smtClean="0"/>
              <a:t>qui le souhaitent </a:t>
            </a:r>
            <a:r>
              <a:rPr lang="fr-FR" sz="2300" b="1" dirty="0" smtClean="0"/>
              <a:t>parce qu’ils sont certains de leur choix. Cette option est </a:t>
            </a:r>
            <a:r>
              <a:rPr lang="fr-FR" sz="2300" b="1" u="sng" dirty="0" smtClean="0"/>
              <a:t>facultative.</a:t>
            </a:r>
            <a:endParaRPr lang="fr-FR" sz="2300" b="1" dirty="0" smtClean="0"/>
          </a:p>
          <a:p>
            <a:pPr lvl="2">
              <a:spcBef>
                <a:spcPts val="0"/>
              </a:spcBef>
              <a:defRPr/>
            </a:pPr>
            <a:r>
              <a:rPr lang="fr-FR" sz="2300" b="1" dirty="0" smtClean="0"/>
              <a:t>  </a:t>
            </a: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000" b="1" dirty="0" smtClean="0"/>
              <a:t>Les candidats indiquent </a:t>
            </a:r>
            <a:r>
              <a:rPr lang="fr-FR" sz="2000" b="1" dirty="0"/>
              <a:t>le(s) </a:t>
            </a:r>
            <a:r>
              <a:rPr lang="fr-FR" sz="2000" b="1" dirty="0" smtClean="0"/>
              <a:t>vœux </a:t>
            </a:r>
            <a:r>
              <a:rPr lang="fr-FR" sz="2000" b="1" dirty="0"/>
              <a:t>"en attente" qu'ils préfèrent pour que le répondeur automatique puisse répondre à </a:t>
            </a:r>
            <a:r>
              <a:rPr lang="fr-FR" sz="2000" b="1" dirty="0" smtClean="0"/>
              <a:t>leur place </a:t>
            </a:r>
            <a:r>
              <a:rPr lang="fr-FR" sz="2000" b="1" dirty="0"/>
              <a:t>aux propositions d'admission reçues. </a:t>
            </a:r>
            <a:endParaRPr lang="fr-FR" sz="2600" b="1"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Ellipse 4"/>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1444481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a:spcBef>
                <a:spcPts val="0"/>
              </a:spcBef>
              <a:defRPr/>
            </a:pPr>
            <a:r>
              <a:rPr lang="fr-FR" b="1" dirty="0" smtClean="0">
                <a:solidFill>
                  <a:srgbClr val="F28E65"/>
                </a:solidFill>
              </a:rPr>
              <a:t>Exemple 1 </a:t>
            </a:r>
            <a:r>
              <a:rPr lang="fr-FR" dirty="0" smtClean="0"/>
              <a:t>: </a:t>
            </a:r>
            <a:r>
              <a:rPr lang="fr-FR" dirty="0"/>
              <a:t>le candidat </a:t>
            </a:r>
            <a:r>
              <a:rPr lang="fr-FR" dirty="0" smtClean="0"/>
              <a:t>n’a programmé sur le répondeur automatique qu’un </a:t>
            </a:r>
            <a:r>
              <a:rPr lang="fr-FR" dirty="0"/>
              <a:t>seul vœu favori en attente. </a:t>
            </a:r>
            <a:endParaRPr lang="fr-FR" dirty="0" smtClean="0"/>
          </a:p>
          <a:p>
            <a:pPr marL="523875" indent="-342900">
              <a:spcBef>
                <a:spcPts val="0"/>
              </a:spcBef>
              <a:buFont typeface="Wingdings"/>
              <a:buChar char="à"/>
              <a:defRPr/>
            </a:pPr>
            <a:r>
              <a:rPr lang="fr-FR" b="1" dirty="0" smtClean="0"/>
              <a:t>S’il reçoit </a:t>
            </a:r>
            <a:r>
              <a:rPr lang="fr-FR" b="1" dirty="0"/>
              <a:t>une proposition pour ce vœu, elle </a:t>
            </a:r>
            <a:r>
              <a:rPr lang="fr-FR" b="1" dirty="0" smtClean="0"/>
              <a:t>sera acceptée automatiquement.</a:t>
            </a:r>
          </a:p>
          <a:p>
            <a:pPr marL="523875" indent="-342900">
              <a:spcBef>
                <a:spcPts val="0"/>
              </a:spcBef>
              <a:buFont typeface="Wingdings"/>
              <a:buChar char="à"/>
              <a:defRPr/>
            </a:pPr>
            <a:endParaRPr lang="fr-FR" b="1" dirty="0" smtClean="0"/>
          </a:p>
          <a:p>
            <a:pPr marL="180975" indent="0">
              <a:spcBef>
                <a:spcPts val="0"/>
              </a:spcBef>
              <a:buNone/>
              <a:defRPr/>
            </a:pPr>
            <a:endParaRPr lang="fr-FR" b="1" dirty="0" smtClean="0"/>
          </a:p>
          <a:p>
            <a:pPr>
              <a:spcBef>
                <a:spcPts val="0"/>
              </a:spcBef>
              <a:defRPr/>
            </a:pPr>
            <a:r>
              <a:rPr lang="fr-FR" b="1" dirty="0" smtClean="0">
                <a:solidFill>
                  <a:srgbClr val="F28E65"/>
                </a:solidFill>
              </a:rPr>
              <a:t>Exemple 2 </a:t>
            </a:r>
            <a:r>
              <a:rPr lang="fr-FR" dirty="0" smtClean="0"/>
              <a:t>: </a:t>
            </a:r>
            <a:r>
              <a:rPr lang="fr-FR" dirty="0"/>
              <a:t>un candidat </a:t>
            </a:r>
            <a:r>
              <a:rPr lang="fr-FR" dirty="0" smtClean="0"/>
              <a:t>a déjà </a:t>
            </a:r>
            <a:r>
              <a:rPr lang="fr-FR" dirty="0"/>
              <a:t>accepté une proposition et </a:t>
            </a:r>
            <a:r>
              <a:rPr lang="fr-FR" dirty="0" smtClean="0"/>
              <a:t>a classé </a:t>
            </a:r>
            <a:r>
              <a:rPr lang="fr-FR" dirty="0"/>
              <a:t>3 vœux favoris en </a:t>
            </a:r>
            <a:r>
              <a:rPr lang="fr-FR" dirty="0" smtClean="0"/>
              <a:t>attente. </a:t>
            </a:r>
          </a:p>
          <a:p>
            <a:pPr marL="180975" indent="0">
              <a:spcBef>
                <a:spcPts val="0"/>
              </a:spcBef>
              <a:buNone/>
              <a:defRPr/>
            </a:pPr>
            <a:r>
              <a:rPr lang="fr-FR" dirty="0" smtClean="0">
                <a:solidFill>
                  <a:srgbClr val="FF0000"/>
                </a:solidFill>
                <a:sym typeface="Wingdings" panose="05000000000000000000" pitchFamily="2" charset="2"/>
              </a:rPr>
              <a:t></a:t>
            </a:r>
            <a:r>
              <a:rPr lang="fr-FR" dirty="0" smtClean="0">
                <a:solidFill>
                  <a:srgbClr val="F28E65"/>
                </a:solidFill>
                <a:sym typeface="Wingdings" panose="05000000000000000000" pitchFamily="2" charset="2"/>
              </a:rPr>
              <a:t> </a:t>
            </a:r>
            <a:r>
              <a:rPr lang="fr-FR" b="1" dirty="0" smtClean="0"/>
              <a:t>S’il reçoit </a:t>
            </a:r>
            <a:r>
              <a:rPr lang="fr-FR" b="1" dirty="0"/>
              <a:t>une proposition </a:t>
            </a:r>
            <a:r>
              <a:rPr lang="fr-FR" b="1" dirty="0" smtClean="0"/>
              <a:t>d’admission pour le vœu en attente qu’il a classé en n°2</a:t>
            </a:r>
            <a:r>
              <a:rPr lang="fr-FR" b="1" dirty="0"/>
              <a:t>, elle est </a:t>
            </a:r>
            <a:r>
              <a:rPr lang="fr-FR" b="1" dirty="0" smtClean="0"/>
              <a:t> alors acceptée automatiquement ; son </a:t>
            </a:r>
            <a:r>
              <a:rPr lang="fr-FR" b="1" dirty="0"/>
              <a:t>vœu n°3 en attente </a:t>
            </a:r>
            <a:r>
              <a:rPr lang="fr-FR" b="1" dirty="0" smtClean="0"/>
              <a:t>est supprimé tandis que son </a:t>
            </a:r>
            <a:r>
              <a:rPr lang="fr-FR" b="1" dirty="0"/>
              <a:t>vœu n°1 en </a:t>
            </a:r>
            <a:r>
              <a:rPr lang="fr-FR" b="1" dirty="0" smtClean="0"/>
              <a:t>attente est maintenu.</a:t>
            </a:r>
            <a:endParaRPr lang="fr-FR" b="1" dirty="0"/>
          </a:p>
          <a:p>
            <a:endParaRPr lang="fr-FR" sz="2600" dirty="0" smtClean="0"/>
          </a:p>
          <a:p>
            <a:pPr marL="0" indent="0">
              <a:buNone/>
            </a:pPr>
            <a:endParaRPr lang="fr-FR" dirty="0"/>
          </a:p>
          <a:p>
            <a:pPr marL="0" indent="0">
              <a:buNone/>
            </a:pPr>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Rectangle à coins arrondis 4"/>
          <p:cNvSpPr/>
          <p:nvPr/>
        </p:nvSpPr>
        <p:spPr>
          <a:xfrm flipH="1">
            <a:off x="472433" y="5260560"/>
            <a:ext cx="45719" cy="99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b="1" dirty="0"/>
          </a:p>
        </p:txBody>
      </p:sp>
    </p:spTree>
    <p:extLst>
      <p:ext uri="{BB962C8B-B14F-4D97-AF65-F5344CB8AC3E}">
        <p14:creationId xmlns:p14="http://schemas.microsoft.com/office/powerpoint/2010/main" xmlns="" val="1498484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 d’admission : les 3 points d’étape (1/2)</a:t>
            </a:r>
            <a:endParaRPr lang="fr-FR" dirty="0"/>
          </a:p>
        </p:txBody>
      </p:sp>
      <p:sp>
        <p:nvSpPr>
          <p:cNvPr id="3" name="Espace réservé du texte 2"/>
          <p:cNvSpPr>
            <a:spLocks noGrp="1"/>
          </p:cNvSpPr>
          <p:nvPr>
            <p:ph type="body" sz="quarter" idx="13"/>
          </p:nvPr>
        </p:nvSpPr>
        <p:spPr>
          <a:xfrm>
            <a:off x="166254" y="1197962"/>
            <a:ext cx="8870867" cy="4862592"/>
          </a:xfrm>
        </p:spPr>
        <p:txBody>
          <a:bodyPr>
            <a:normAutofit/>
          </a:bodyPr>
          <a:lstStyle/>
          <a:p>
            <a:pPr marL="0" indent="0">
              <a:buNone/>
            </a:pPr>
            <a:endParaRPr lang="fr-FR" sz="500" b="1" dirty="0"/>
          </a:p>
          <a:p>
            <a:r>
              <a:rPr lang="fr-FR" b="1" dirty="0" smtClean="0"/>
              <a:t> </a:t>
            </a:r>
            <a:r>
              <a:rPr lang="fr-FR" sz="1800" b="1" dirty="0" smtClean="0"/>
              <a:t>2 points d’étape pour confirmer ses choix :</a:t>
            </a:r>
          </a:p>
          <a:p>
            <a:pPr lvl="1"/>
            <a:endParaRPr lang="fr-FR" sz="800" b="1" dirty="0" smtClean="0">
              <a:solidFill>
                <a:srgbClr val="F28E65"/>
              </a:solidFill>
            </a:endParaRPr>
          </a:p>
          <a:p>
            <a:pPr lvl="1"/>
            <a:r>
              <a:rPr lang="fr-FR" sz="1800" b="1" dirty="0" smtClean="0">
                <a:solidFill>
                  <a:srgbClr val="F28E65"/>
                </a:solidFill>
              </a:rPr>
              <a:t> Point d’étape 1 : 25 juin (jusqu’au 27 juin 2019)</a:t>
            </a:r>
          </a:p>
          <a:p>
            <a:pPr lvl="1"/>
            <a:endParaRPr lang="fr-FR" sz="1800" b="1" dirty="0" smtClean="0">
              <a:solidFill>
                <a:srgbClr val="F28E65"/>
              </a:solidFill>
            </a:endParaRPr>
          </a:p>
          <a:p>
            <a:pPr lvl="1"/>
            <a:r>
              <a:rPr lang="fr-FR" sz="1800" b="1" dirty="0" smtClean="0">
                <a:solidFill>
                  <a:srgbClr val="F28E65"/>
                </a:solidFill>
              </a:rPr>
              <a:t> Point d’étape 2 : 6 juillet (jusqu’au 8 juillet 2019)</a:t>
            </a:r>
          </a:p>
          <a:p>
            <a:pPr lvl="1"/>
            <a:endParaRPr lang="fr-FR" sz="1800" b="1" dirty="0" smtClean="0">
              <a:solidFill>
                <a:srgbClr val="F28E65"/>
              </a:solidFill>
            </a:endParaRPr>
          </a:p>
          <a:p>
            <a:pPr marL="457200" lvl="1" indent="0">
              <a:buNone/>
            </a:pPr>
            <a:r>
              <a:rPr lang="fr-FR" sz="1800" b="1" dirty="0" smtClean="0"/>
              <a:t>Pour ces deux points d’étape : </a:t>
            </a:r>
          </a:p>
          <a:p>
            <a:pPr marL="457200" lvl="1" indent="0">
              <a:buNone/>
            </a:pPr>
            <a:r>
              <a:rPr lang="fr-FR" sz="1800" b="1" u="sng" dirty="0" smtClean="0"/>
              <a:t>Les candidats « en attente » sur tous leurs vœux </a:t>
            </a:r>
            <a:r>
              <a:rPr lang="fr-FR" sz="1800" b="1" dirty="0" smtClean="0"/>
              <a:t>: ils doivent indiquer les </a:t>
            </a:r>
            <a:r>
              <a:rPr lang="fr-FR" sz="1800" b="1" dirty="0"/>
              <a:t>vœux « en attente » qu’ils souhaitent </a:t>
            </a:r>
            <a:r>
              <a:rPr lang="fr-FR" sz="1800" b="1" dirty="0" smtClean="0"/>
              <a:t>maintenir dans leur dossier. </a:t>
            </a:r>
          </a:p>
          <a:p>
            <a:pPr marL="457200" lvl="1" indent="0">
              <a:buNone/>
            </a:pPr>
            <a:r>
              <a:rPr lang="fr-FR" sz="1800" b="1" u="sng" dirty="0" smtClean="0"/>
              <a:t>Les candidats qui ont déjà accepté une proposition en maintenant un ou des vœux en attente </a:t>
            </a:r>
            <a:r>
              <a:rPr lang="fr-FR" sz="1800" b="1" dirty="0"/>
              <a:t>: </a:t>
            </a:r>
            <a:r>
              <a:rPr lang="fr-FR" sz="1800" b="1" dirty="0" smtClean="0"/>
              <a:t>ils doivent confirmer la proposition acceptée et indiquer les </a:t>
            </a:r>
            <a:r>
              <a:rPr lang="fr-FR" sz="1800" b="1" dirty="0"/>
              <a:t>vœux </a:t>
            </a:r>
            <a:r>
              <a:rPr lang="fr-FR" sz="1800" b="1" dirty="0" smtClean="0"/>
              <a:t>« en attente » qu’ils </a:t>
            </a:r>
            <a:r>
              <a:rPr lang="fr-FR" sz="1800" b="1" dirty="0"/>
              <a:t>souhaitent </a:t>
            </a:r>
            <a:r>
              <a:rPr lang="fr-FR" sz="1800" b="1" dirty="0" smtClean="0"/>
              <a:t>maintenir dans leur dossier.</a:t>
            </a:r>
            <a:endParaRPr lang="fr-FR" sz="1800" b="1" dirty="0"/>
          </a:p>
          <a:p>
            <a:pPr lvl="2"/>
            <a:endParaRPr lang="fr-FR" sz="500" b="1" dirty="0" smtClean="0"/>
          </a:p>
          <a:p>
            <a:pPr marL="457200" lvl="1" indent="0">
              <a:buNone/>
            </a:pPr>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37</a:t>
            </a:fld>
            <a:endParaRPr lang="fr-FR" dirty="0"/>
          </a:p>
        </p:txBody>
      </p:sp>
      <p:sp>
        <p:nvSpPr>
          <p:cNvPr id="5" name="Rectangle à coins arrondis 4"/>
          <p:cNvSpPr/>
          <p:nvPr/>
        </p:nvSpPr>
        <p:spPr>
          <a:xfrm>
            <a:off x="397583" y="5379521"/>
            <a:ext cx="8316000" cy="71665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Les candidats qui, avant l’un de ces deux points d’étape, ont déjà accepté </a:t>
            </a:r>
            <a:r>
              <a:rPr lang="fr-FR" sz="1600" b="1" dirty="0"/>
              <a:t>définitivement une </a:t>
            </a:r>
            <a:r>
              <a:rPr lang="fr-FR" sz="1600" b="1" dirty="0" smtClean="0"/>
              <a:t>proposition d’admission ne sont pas concernés.</a:t>
            </a:r>
            <a:endParaRPr lang="fr-FR" sz="1600" b="1" dirty="0"/>
          </a:p>
        </p:txBody>
      </p:sp>
      <p:sp>
        <p:nvSpPr>
          <p:cNvPr id="7" name="Ellipse 6"/>
          <p:cNvSpPr/>
          <p:nvPr/>
        </p:nvSpPr>
        <p:spPr>
          <a:xfrm rot="606903">
            <a:off x="6913630" y="237988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2614939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normAutofit/>
          </a:bodyPr>
          <a:lstStyle/>
          <a:p>
            <a:r>
              <a:rPr lang="fr-FR" sz="2900" dirty="0"/>
              <a:t>Phase d’admission : les </a:t>
            </a:r>
            <a:r>
              <a:rPr lang="fr-FR" sz="2900" dirty="0" smtClean="0"/>
              <a:t>3 points d’étape (2/2)</a:t>
            </a:r>
            <a:endParaRPr lang="fr-FR" sz="29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Espace réservé du texte 2"/>
          <p:cNvSpPr txBox="1">
            <a:spLocks/>
          </p:cNvSpPr>
          <p:nvPr/>
        </p:nvSpPr>
        <p:spPr>
          <a:xfrm>
            <a:off x="166254" y="1197962"/>
            <a:ext cx="8870867" cy="4862592"/>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sz="2600" b="1" dirty="0" smtClean="0"/>
          </a:p>
          <a:p>
            <a:pPr marL="457200" lvl="1" indent="0">
              <a:buNone/>
            </a:pPr>
            <a:endParaRPr lang="fr-FR" sz="500" b="1" dirty="0" smtClean="0"/>
          </a:p>
          <a:p>
            <a:pPr lvl="1"/>
            <a:r>
              <a:rPr lang="fr-FR" sz="2500" b="1" dirty="0" smtClean="0">
                <a:solidFill>
                  <a:srgbClr val="F28E65"/>
                </a:solidFill>
              </a:rPr>
              <a:t> </a:t>
            </a:r>
            <a:r>
              <a:rPr lang="fr-FR" sz="2400" b="1" dirty="0" smtClean="0">
                <a:solidFill>
                  <a:srgbClr val="F28E65"/>
                </a:solidFill>
              </a:rPr>
              <a:t>Point d’étape 3 : du 17 au 19 juillet 2019</a:t>
            </a:r>
          </a:p>
          <a:p>
            <a:pPr lvl="2"/>
            <a:endParaRPr lang="fr-FR" sz="2400" b="1" dirty="0" smtClean="0"/>
          </a:p>
          <a:p>
            <a:pPr lvl="2"/>
            <a:r>
              <a:rPr lang="fr-FR" sz="2400" b="1" dirty="0" smtClean="0"/>
              <a:t>Les candidats qui ont accepté une proposition mais ont maintenu un/des vœu(x) en attente devront, dans la période définie, confirmer leur choix d’inscription dans la formation acceptée.</a:t>
            </a:r>
            <a:endParaRPr lang="fr-FR" sz="2400" dirty="0" smtClean="0"/>
          </a:p>
          <a:p>
            <a:endParaRPr lang="fr-FR" b="1" dirty="0" smtClean="0"/>
          </a:p>
          <a:p>
            <a:endParaRPr lang="fr-FR" b="1" dirty="0" smtClean="0"/>
          </a:p>
          <a:p>
            <a:endParaRPr lang="fr-FR" b="1" dirty="0" smtClean="0"/>
          </a:p>
          <a:p>
            <a:endParaRPr lang="fr-FR" dirty="0" smtClean="0"/>
          </a:p>
          <a:p>
            <a:endParaRPr lang="fr-FR" dirty="0"/>
          </a:p>
        </p:txBody>
      </p:sp>
      <p:sp>
        <p:nvSpPr>
          <p:cNvPr id="6" name="Rectangle à coins arrondis 5"/>
          <p:cNvSpPr/>
          <p:nvPr/>
        </p:nvSpPr>
        <p:spPr>
          <a:xfrm>
            <a:off x="397583" y="5272644"/>
            <a:ext cx="8316000" cy="78791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Les candidats qui, avant ce point d’étape, ont déjà accepté </a:t>
            </a:r>
            <a:r>
              <a:rPr lang="fr-FR" sz="1600" b="1" dirty="0"/>
              <a:t>définitivement une </a:t>
            </a:r>
            <a:r>
              <a:rPr lang="fr-FR" sz="1600" b="1" dirty="0" smtClean="0"/>
              <a:t>proposition d’admission ne sont pas concernés par celui-ci.</a:t>
            </a:r>
            <a:endParaRPr lang="fr-FR" sz="1600" b="1" dirty="0"/>
          </a:p>
        </p:txBody>
      </p:sp>
      <p:sp>
        <p:nvSpPr>
          <p:cNvPr id="7" name="Ellipse 6"/>
          <p:cNvSpPr/>
          <p:nvPr/>
        </p:nvSpPr>
        <p:spPr>
          <a:xfrm rot="606903">
            <a:off x="7323967" y="2001657"/>
            <a:ext cx="1750724" cy="80521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2132749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a:bodyPr>
          <a:lstStyle/>
          <a:p>
            <a:pPr marL="0" indent="0">
              <a:buNone/>
            </a:pPr>
            <a:r>
              <a:rPr lang="fr-FR" sz="2200" b="1" dirty="0"/>
              <a:t>Après avoir accepté </a:t>
            </a:r>
            <a:r>
              <a:rPr lang="fr-FR" sz="2200" b="1" dirty="0" smtClean="0"/>
              <a:t>la </a:t>
            </a:r>
            <a:r>
              <a:rPr lang="fr-FR" sz="2200" b="1" dirty="0"/>
              <a:t>proposition d’admission de son choix, le futur étudiant doit effectuer son inscription administrative dans l’établissement qu’il va </a:t>
            </a:r>
            <a:r>
              <a:rPr lang="fr-FR" sz="2200" b="1" dirty="0" smtClean="0"/>
              <a:t>intégrer :</a:t>
            </a:r>
            <a:endParaRPr lang="fr-FR" b="1" dirty="0" smtClean="0"/>
          </a:p>
          <a:p>
            <a:pPr marL="0" indent="0">
              <a:buNone/>
            </a:pPr>
            <a:endParaRPr lang="fr-FR" sz="700" dirty="0"/>
          </a:p>
          <a:p>
            <a:pPr marL="342900" lvl="0" indent="-342900">
              <a:buFont typeface="Arial"/>
              <a:buChar char="•"/>
              <a:tabLst>
                <a:tab pos="457200" algn="l"/>
              </a:tabLst>
            </a:pPr>
            <a:r>
              <a:rPr lang="fr-FR" sz="1900" b="1" dirty="0">
                <a:ea typeface="Calibri"/>
                <a:cs typeface="Times New Roman"/>
              </a:rPr>
              <a:t>Jusqu’au 19 juillet, </a:t>
            </a:r>
            <a:r>
              <a:rPr lang="fr-FR" sz="1900" dirty="0">
                <a:ea typeface="Calibri"/>
                <a:cs typeface="Times New Roman"/>
              </a:rPr>
              <a:t>s’il a accepté </a:t>
            </a:r>
            <a:r>
              <a:rPr lang="fr-FR" sz="1900" b="1" dirty="0">
                <a:ea typeface="Calibri"/>
                <a:cs typeface="Times New Roman"/>
              </a:rPr>
              <a:t>définitivement</a:t>
            </a:r>
            <a:r>
              <a:rPr lang="fr-FR" sz="1900" dirty="0">
                <a:ea typeface="Calibri"/>
                <a:cs typeface="Times New Roman"/>
              </a:rPr>
              <a:t> la proposition d’admission </a:t>
            </a:r>
            <a:r>
              <a:rPr lang="fr-FR" sz="1900" b="1" dirty="0">
                <a:ea typeface="Calibri"/>
                <a:cs typeface="Times New Roman"/>
              </a:rPr>
              <a:t>avant</a:t>
            </a:r>
            <a:r>
              <a:rPr lang="fr-FR" sz="1900" dirty="0">
                <a:ea typeface="Calibri"/>
                <a:cs typeface="Times New Roman"/>
              </a:rPr>
              <a:t> le 15 juillet</a:t>
            </a:r>
          </a:p>
          <a:p>
            <a:pPr marL="342900" lvl="0" indent="-342900">
              <a:buFont typeface="Arial"/>
              <a:buChar char="•"/>
              <a:tabLst>
                <a:tab pos="457200" algn="l"/>
              </a:tabLst>
            </a:pPr>
            <a:r>
              <a:rPr lang="fr-FR" sz="1900" b="1" dirty="0">
                <a:ea typeface="Calibri"/>
                <a:cs typeface="Times New Roman"/>
              </a:rPr>
              <a:t>Jusqu’au 27 </a:t>
            </a:r>
            <a:r>
              <a:rPr lang="fr-FR" sz="1900" b="1" dirty="0" smtClean="0">
                <a:ea typeface="Calibri"/>
                <a:cs typeface="Times New Roman"/>
              </a:rPr>
              <a:t>août, </a:t>
            </a:r>
            <a:r>
              <a:rPr lang="fr-FR" sz="1900" dirty="0" smtClean="0">
                <a:ea typeface="Calibri"/>
                <a:cs typeface="Times New Roman"/>
              </a:rPr>
              <a:t>s’il </a:t>
            </a:r>
            <a:r>
              <a:rPr lang="fr-FR" sz="1900" dirty="0">
                <a:ea typeface="Calibri"/>
                <a:cs typeface="Times New Roman"/>
              </a:rPr>
              <a:t>a </a:t>
            </a:r>
            <a:r>
              <a:rPr lang="fr-FR" sz="1900" dirty="0" smtClean="0">
                <a:ea typeface="Calibri"/>
                <a:cs typeface="Times New Roman"/>
              </a:rPr>
              <a:t>accepté et confirmé </a:t>
            </a:r>
            <a:r>
              <a:rPr lang="fr-FR" sz="1900" dirty="0">
                <a:ea typeface="Calibri"/>
                <a:cs typeface="Times New Roman"/>
              </a:rPr>
              <a:t>la proposition d’admission après le 15 </a:t>
            </a:r>
            <a:r>
              <a:rPr lang="fr-FR" sz="1900" dirty="0" smtClean="0">
                <a:ea typeface="Calibri"/>
                <a:cs typeface="Times New Roman"/>
              </a:rPr>
              <a:t>juillet</a:t>
            </a:r>
            <a:endParaRPr lang="fr-FR" sz="1900" dirty="0">
              <a:ea typeface="Calibri"/>
              <a:cs typeface="Times New Roman"/>
            </a:endParaRPr>
          </a:p>
          <a:p>
            <a:pPr marL="0" lvl="0" indent="0">
              <a:buNone/>
            </a:pPr>
            <a:endParaRPr lang="fr-FR" sz="2200" b="1" dirty="0" smtClean="0"/>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39</a:t>
            </a:fld>
            <a:endParaRPr lang="fr-FR" dirty="0">
              <a:solidFill>
                <a:prstClr val="white"/>
              </a:solidFill>
            </a:endParaRPr>
          </a:p>
        </p:txBody>
      </p:sp>
    </p:spTree>
    <p:extLst>
      <p:ext uri="{BB962C8B-B14F-4D97-AF65-F5344CB8AC3E}">
        <p14:creationId xmlns:p14="http://schemas.microsoft.com/office/powerpoint/2010/main" xmlns="" val="1242751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Terminales2018-2019.FR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00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supérieur</a:t>
            </a:r>
            <a:br>
              <a:rPr lang="fr-FR" b="1" dirty="0"/>
            </a:br>
            <a:r>
              <a:rPr lang="fr-FR" b="1" dirty="0"/>
              <a:t> </a:t>
            </a:r>
            <a:endParaRPr lang="fr-FR" dirty="0"/>
          </a:p>
          <a:p>
            <a:r>
              <a:rPr lang="fr-FR" b="1" dirty="0"/>
              <a:t>Comprendre le contenu des formations, les connaissances et compétences attendues</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PACES…) 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a:t>
            </a:r>
            <a:r>
              <a:rPr lang="fr-FR"/>
              <a:t>conseillers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32008" y="1771650"/>
            <a:ext cx="4981575" cy="3314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073027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suivre l’actu </a:t>
            </a:r>
            <a:r>
              <a:rPr lang="fr-FR" sz="2800" b="1" dirty="0" err="1" smtClean="0">
                <a:solidFill>
                  <a:srgbClr val="F28E65"/>
                </a:solidFill>
              </a:rPr>
              <a:t>Parcoursup</a:t>
            </a:r>
            <a:r>
              <a:rPr lang="fr-FR" sz="2800" b="1" dirty="0" smtClean="0">
                <a:solidFill>
                  <a:srgbClr val="F28E65"/>
                </a:solidFill>
              </a:rPr>
              <a:t>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 </a:t>
            </a:r>
            <a:r>
              <a:rPr lang="fr-FR" b="1" dirty="0" smtClean="0"/>
              <a:t>(</a:t>
            </a:r>
            <a:r>
              <a:rPr lang="fr-FR" b="1" u="sng" dirty="0" smtClean="0"/>
              <a:t>à </a:t>
            </a:r>
            <a:r>
              <a:rPr lang="fr-FR" b="1" u="sng" dirty="0"/>
              <a:t>partir du 15 </a:t>
            </a:r>
            <a:r>
              <a:rPr lang="fr-FR" b="1" u="sng" dirty="0" smtClean="0"/>
              <a:t>janvier</a:t>
            </a:r>
            <a:r>
              <a:rPr lang="fr-FR" b="1" dirty="0" smtClean="0"/>
              <a: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xmlns="" val="2880024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1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15 mai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a:t>
            </a:r>
            <a:endParaRPr lang="fr-FR" sz="1900" dirty="0"/>
          </a:p>
          <a:p>
            <a:pPr lvl="0"/>
            <a:r>
              <a:rPr lang="fr-FR" sz="1900" b="1" dirty="0" smtClean="0"/>
              <a:t> Du 25 juin au 14 septembre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a:t>
            </a:r>
            <a:endParaRPr lang="fr-FR" sz="1900" dirty="0" smtClean="0"/>
          </a:p>
          <a:p>
            <a:pPr lvl="0"/>
            <a:r>
              <a:rPr lang="fr-FR" sz="1900" b="1" dirty="0" smtClean="0"/>
              <a:t> Après les résultats du bac </a:t>
            </a:r>
            <a:r>
              <a:rPr lang="fr-FR" sz="1900" dirty="0" smtClean="0"/>
              <a:t>: les candidats peuvent, s’ils participent à la phase complémentaire, </a:t>
            </a:r>
            <a:r>
              <a:rPr lang="fr-FR" sz="1900" b="1" dirty="0" smtClean="0">
                <a:solidFill>
                  <a:srgbClr val="F28E65"/>
                </a:solidFill>
              </a:rPr>
              <a:t>solliciter</a:t>
            </a:r>
            <a:r>
              <a:rPr lang="fr-FR" sz="1900" dirty="0" smtClean="0"/>
              <a:t>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 directement dans leur dossier Parcoursup. </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xmlns="" val="2574055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xmlns="" val="2639189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xmlns="" val="687081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307307"/>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déroulement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p>
          <a:p>
            <a:pPr lvl="1"/>
            <a:endParaRPr lang="fr-FR" sz="2200" b="1" dirty="0">
              <a:solidFill>
                <a:srgbClr val="F28E65"/>
              </a:solidFill>
            </a:endParaRPr>
          </a:p>
          <a:p>
            <a:pPr lvl="1"/>
            <a:r>
              <a:rPr lang="fr-FR" sz="1700" b="1" dirty="0" smtClean="0"/>
              <a:t>Parmi les nouvelles formations cette année : </a:t>
            </a:r>
          </a:p>
          <a:p>
            <a:pPr lvl="2"/>
            <a:r>
              <a:rPr lang="fr-FR" sz="1700" b="1" dirty="0"/>
              <a:t>	</a:t>
            </a:r>
            <a:r>
              <a:rPr lang="fr-FR" sz="1700" dirty="0"/>
              <a:t>- </a:t>
            </a:r>
            <a:r>
              <a:rPr lang="fr-FR" sz="1700" dirty="0" smtClean="0"/>
              <a:t>Les </a:t>
            </a:r>
            <a:r>
              <a:rPr lang="fr-FR" sz="1700" dirty="0"/>
              <a:t>IFSI :</a:t>
            </a:r>
            <a:r>
              <a:rPr lang="fr-FR" sz="1700" dirty="0" smtClean="0"/>
              <a:t> </a:t>
            </a:r>
            <a:r>
              <a:rPr lang="fr-FR" sz="1700" dirty="0"/>
              <a:t>i</a:t>
            </a:r>
            <a:r>
              <a:rPr lang="fr-FR" sz="1700" dirty="0" smtClean="0"/>
              <a:t>nstituts </a:t>
            </a:r>
            <a:r>
              <a:rPr lang="fr-FR" sz="1700" dirty="0"/>
              <a:t>de Formation en Soins Infirmiers</a:t>
            </a:r>
          </a:p>
          <a:p>
            <a:pPr marL="0" indent="0">
              <a:buNone/>
            </a:pPr>
            <a:r>
              <a:rPr lang="fr-FR" sz="1700" dirty="0"/>
              <a:t>	</a:t>
            </a:r>
            <a:r>
              <a:rPr lang="fr-FR" sz="1700" dirty="0" smtClean="0"/>
              <a:t>	- Les EFTS : Etablissements de Formation au Travail social</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
        <p:nvSpPr>
          <p:cNvPr id="6" name="Rectangle à coins arrondis 5"/>
          <p:cNvSpPr/>
          <p:nvPr/>
        </p:nvSpPr>
        <p:spPr>
          <a:xfrm>
            <a:off x="570015" y="5391396"/>
            <a:ext cx="8143567" cy="708077"/>
          </a:xfrm>
          <a:prstGeom prst="round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Certaines formations sont </a:t>
            </a:r>
            <a:r>
              <a:rPr lang="fr-FR" sz="1600" dirty="0" smtClean="0">
                <a:solidFill>
                  <a:srgbClr val="3D566E"/>
                </a:solidFill>
              </a:rPr>
              <a:t>encore, pour cette année, hors </a:t>
            </a:r>
            <a:r>
              <a:rPr lang="fr-FR" sz="1600" dirty="0">
                <a:solidFill>
                  <a:srgbClr val="3D566E"/>
                </a:solidFill>
              </a:rPr>
              <a:t>Parcoursup </a:t>
            </a:r>
            <a:r>
              <a:rPr lang="fr-FR" sz="1600" dirty="0" smtClean="0">
                <a:solidFill>
                  <a:srgbClr val="3D566E"/>
                </a:solidFill>
              </a:rPr>
              <a:t>: université </a:t>
            </a:r>
            <a:r>
              <a:rPr lang="fr-FR" sz="1600" dirty="0">
                <a:solidFill>
                  <a:srgbClr val="3D566E"/>
                </a:solidFill>
              </a:rPr>
              <a:t>Paris Dauphine, sciences Po Paris et IEP, certaines écoles de commerce et d’ingénieur, etc</a:t>
            </a:r>
            <a:r>
              <a:rPr lang="fr-FR" sz="1600" dirty="0" smtClean="0">
                <a:solidFill>
                  <a:srgbClr val="3D566E"/>
                </a:solidFill>
              </a:rPr>
              <a:t>. </a:t>
            </a:r>
          </a:p>
          <a:p>
            <a:pPr marL="0" lvl="2"/>
            <a:r>
              <a:rPr lang="fr-FR" sz="1500" dirty="0" smtClean="0">
                <a:solidFill>
                  <a:srgbClr val="FF0000"/>
                </a:solidFill>
              </a:rPr>
              <a:t>&gt;</a:t>
            </a:r>
            <a:r>
              <a:rPr lang="fr-FR" sz="1500" dirty="0" smtClean="0">
                <a:solidFill>
                  <a:srgbClr val="3D566E"/>
                </a:solidFill>
              </a:rPr>
              <a:t> Contacter </a:t>
            </a:r>
            <a:r>
              <a:rPr lang="fr-FR" sz="1500" dirty="0">
                <a:solidFill>
                  <a:srgbClr val="3D566E"/>
                </a:solidFill>
              </a:rPr>
              <a:t>directement ces </a:t>
            </a:r>
            <a:r>
              <a:rPr lang="fr-FR" sz="1500" dirty="0" smtClean="0">
                <a:solidFill>
                  <a:srgbClr val="3D566E"/>
                </a:solidFill>
              </a:rPr>
              <a:t>établissements et vérifier </a:t>
            </a:r>
            <a:r>
              <a:rPr lang="fr-FR" sz="1500" dirty="0">
                <a:solidFill>
                  <a:srgbClr val="3D566E"/>
                </a:solidFill>
              </a:rPr>
              <a:t>les modalités d’admission</a:t>
            </a:r>
          </a:p>
        </p:txBody>
      </p:sp>
      <p:sp>
        <p:nvSpPr>
          <p:cNvPr id="7" name="Ellipse 6"/>
          <p:cNvSpPr/>
          <p:nvPr/>
        </p:nvSpPr>
        <p:spPr>
          <a:xfrm rot="606903">
            <a:off x="7174690" y="98640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xmlns="" val="999898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a:t>
            </a:r>
            <a:r>
              <a:rPr lang="fr-FR" dirty="0"/>
              <a:t>projet d’orientation sur Parcoursup.fr </a:t>
            </a:r>
          </a:p>
        </p:txBody>
      </p:sp>
      <p:sp>
        <p:nvSpPr>
          <p:cNvPr id="3" name="Espace réservé du texte 2"/>
          <p:cNvSpPr>
            <a:spLocks noGrp="1"/>
          </p:cNvSpPr>
          <p:nvPr>
            <p:ph type="body" sz="quarter" idx="13"/>
          </p:nvPr>
        </p:nvSpPr>
        <p:spPr>
          <a:xfrm>
            <a:off x="251993" y="1316708"/>
            <a:ext cx="8159932" cy="4727836"/>
          </a:xfrm>
        </p:spPr>
        <p:txBody>
          <a:bodyPr>
            <a:normAutofit fontScale="92500" lnSpcReduction="20000"/>
          </a:bodyPr>
          <a:lstStyle/>
          <a:p>
            <a:pPr marL="0" indent="0">
              <a:buNone/>
              <a:defRPr/>
            </a:pPr>
            <a:r>
              <a:rPr lang="fr-FR" b="1" dirty="0" smtClean="0"/>
              <a:t>Une </a:t>
            </a:r>
            <a:r>
              <a:rPr lang="fr-FR" b="1" dirty="0"/>
              <a:t>plateforme pour mieux connaître le contenu des formations </a:t>
            </a:r>
            <a:r>
              <a:rPr lang="fr-FR" b="1" dirty="0" smtClean="0"/>
              <a:t>     disponibles, identifier les débouchés professionnels et évaluer la pertinence de ses choix :</a:t>
            </a:r>
            <a:endParaRPr lang="fr-FR" sz="1600" b="1" dirty="0" smtClean="0"/>
          </a:p>
          <a:p>
            <a:pPr marL="457200" lvl="1" indent="0">
              <a:buNone/>
              <a:defRPr/>
            </a:pPr>
            <a:r>
              <a:rPr lang="fr-FR" sz="1800" b="1" dirty="0" smtClean="0"/>
              <a:t/>
            </a:r>
            <a:br>
              <a:rPr lang="fr-FR" sz="1800" b="1" dirty="0" smtClean="0"/>
            </a:br>
            <a:r>
              <a:rPr lang="fr-FR" sz="1800" b="1" dirty="0" smtClean="0"/>
              <a:t>Informations </a:t>
            </a:r>
            <a:r>
              <a:rPr lang="fr-FR" sz="1800" b="1" dirty="0"/>
              <a:t>fournies </a:t>
            </a:r>
            <a:r>
              <a:rPr lang="fr-FR" sz="1800" b="1" dirty="0" smtClean="0"/>
              <a:t>pour chaque formation dès le 20 décembre 2018 :</a:t>
            </a:r>
          </a:p>
          <a:p>
            <a:pPr lvl="1">
              <a:defRPr/>
            </a:pPr>
            <a:r>
              <a:rPr lang="fr-FR" dirty="0" smtClean="0"/>
              <a:t>Contenu et organisation des enseignements</a:t>
            </a:r>
          </a:p>
          <a:p>
            <a:pPr lvl="1">
              <a:defRPr/>
            </a:pPr>
            <a:r>
              <a:rPr lang="fr-FR" dirty="0"/>
              <a:t>C</a:t>
            </a:r>
            <a:r>
              <a:rPr lang="fr-FR" dirty="0" smtClean="0"/>
              <a:t>onnaissances et compétences attendues </a:t>
            </a:r>
          </a:p>
          <a:p>
            <a:pPr lvl="1">
              <a:defRPr/>
            </a:pPr>
            <a:r>
              <a:rPr lang="fr-FR" dirty="0" smtClean="0"/>
              <a:t>Critères généraux d’examen des vœux </a:t>
            </a:r>
          </a:p>
          <a:p>
            <a:pPr lvl="1">
              <a:defRPr/>
            </a:pPr>
            <a:r>
              <a:rPr lang="fr-FR" dirty="0" smtClean="0"/>
              <a:t>Nombre </a:t>
            </a:r>
            <a:r>
              <a:rPr lang="fr-FR" dirty="0"/>
              <a:t>de places et </a:t>
            </a:r>
            <a:r>
              <a:rPr lang="fr-FR" dirty="0" smtClean="0"/>
              <a:t>nombre </a:t>
            </a:r>
            <a:r>
              <a:rPr lang="fr-FR" dirty="0"/>
              <a:t>de vœux formulés en 2018</a:t>
            </a:r>
          </a:p>
          <a:p>
            <a:pPr lvl="1">
              <a:defRPr/>
            </a:pPr>
            <a:r>
              <a:rPr lang="fr-FR" dirty="0" smtClean="0"/>
              <a:t>Dates </a:t>
            </a:r>
            <a:r>
              <a:rPr lang="fr-FR" dirty="0"/>
              <a:t>des journées portes ouvertes ou des journées </a:t>
            </a:r>
            <a:r>
              <a:rPr lang="fr-FR" dirty="0" smtClean="0"/>
              <a:t>d’immersion</a:t>
            </a:r>
          </a:p>
          <a:p>
            <a:pPr lvl="1">
              <a:defRPr/>
            </a:pPr>
            <a:r>
              <a:rPr lang="fr-FR" dirty="0"/>
              <a:t>Contact référent </a:t>
            </a:r>
            <a:r>
              <a:rPr lang="fr-FR" dirty="0" smtClean="0"/>
              <a:t>handicap</a:t>
            </a:r>
            <a:endParaRPr lang="fr-FR" dirty="0"/>
          </a:p>
          <a:p>
            <a:pPr lvl="1">
              <a:defRPr/>
            </a:pPr>
            <a:r>
              <a:rPr lang="fr-FR" dirty="0"/>
              <a:t>Contact d’un responsable </a:t>
            </a:r>
            <a:r>
              <a:rPr lang="fr-FR" dirty="0" smtClean="0"/>
              <a:t>pédagogique </a:t>
            </a:r>
          </a:p>
          <a:p>
            <a:pPr lvl="1"/>
            <a:r>
              <a:rPr lang="fr-FR" dirty="0"/>
              <a:t>Contact d’étudiants ambassadeurs  pour échanger dans les universités et les écoles (attention : période limitée)</a:t>
            </a:r>
          </a:p>
          <a:p>
            <a:pPr lvl="2">
              <a:buClr>
                <a:srgbClr val="1B8ED9"/>
              </a:buClr>
              <a:defRPr/>
            </a:pPr>
            <a:endParaRPr lang="fr-FR" dirty="0"/>
          </a:p>
          <a:p>
            <a:pPr marL="457200" lvl="1" indent="0">
              <a:buNone/>
              <a:defRPr/>
            </a:pPr>
            <a:r>
              <a:rPr lang="fr-FR" sz="1800" b="1" dirty="0" smtClean="0"/>
              <a:t>D’autres informations fournies pour </a:t>
            </a:r>
            <a:r>
              <a:rPr lang="fr-FR" sz="1800" b="1" dirty="0"/>
              <a:t>chaque </a:t>
            </a:r>
            <a:r>
              <a:rPr lang="fr-FR" sz="1800" b="1" dirty="0" smtClean="0"/>
              <a:t>formation dès le 22 janvier 2019 :</a:t>
            </a:r>
            <a:endParaRPr lang="fr-FR" sz="1800" b="1" dirty="0"/>
          </a:p>
          <a:p>
            <a:pPr lvl="1">
              <a:defRPr/>
            </a:pPr>
            <a:r>
              <a:rPr lang="fr-FR" dirty="0"/>
              <a:t>Affichage du nombre de places proposées en </a:t>
            </a:r>
            <a:r>
              <a:rPr lang="fr-FR" dirty="0" smtClean="0"/>
              <a:t>2019</a:t>
            </a:r>
            <a:endParaRPr lang="fr-FR" dirty="0"/>
          </a:p>
          <a:p>
            <a:pPr lvl="1">
              <a:defRPr/>
            </a:pPr>
            <a:r>
              <a:rPr lang="fr-FR" dirty="0" smtClean="0"/>
              <a:t>Actualisation </a:t>
            </a:r>
            <a:r>
              <a:rPr lang="fr-FR" dirty="0"/>
              <a:t>des taux de passage en 2</a:t>
            </a:r>
            <a:r>
              <a:rPr lang="fr-FR" baseline="30000" dirty="0"/>
              <a:t>ème</a:t>
            </a:r>
            <a:r>
              <a:rPr lang="fr-FR" dirty="0"/>
              <a:t> année et de réussite selon le bac, des débouchés et des taux d’insertion </a:t>
            </a:r>
            <a:r>
              <a:rPr lang="fr-FR" dirty="0" smtClean="0"/>
              <a:t>professionnelle </a:t>
            </a:r>
          </a:p>
          <a:p>
            <a:pPr lvl="1">
              <a:defRPr/>
            </a:pPr>
            <a:r>
              <a:rPr lang="fr-FR" dirty="0" smtClean="0"/>
              <a:t>Affichage de la référence au secteur géographique (pour les licences)</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xmlns="" val="159403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14 mars </a:t>
            </a:r>
            <a:r>
              <a:rPr lang="fr-FR" dirty="0" smtClean="0">
                <a:solidFill>
                  <a:srgbClr val="3D566E"/>
                </a:solidFill>
              </a:rPr>
              <a:t>&gt; 3 avril 2019</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a:t>
            </a:r>
          </a:p>
          <a:p>
            <a:r>
              <a:rPr lang="fr-FR" b="1" dirty="0" smtClean="0"/>
              <a:t>L’INE </a:t>
            </a:r>
            <a:r>
              <a:rPr lang="fr-FR" dirty="0" smtClean="0"/>
              <a:t>(identifiant national élève en lycée général, technologique ou professionnel)</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8</a:t>
            </a:fld>
            <a:endParaRPr lang="fr-FR" dirty="0">
              <a:solidFill>
                <a:prstClr val="white"/>
              </a:solidFill>
            </a:endParaRPr>
          </a:p>
        </p:txBody>
      </p:sp>
      <p:sp>
        <p:nvSpPr>
          <p:cNvPr id="5" name="Rectangle 4"/>
          <p:cNvSpPr/>
          <p:nvPr/>
        </p:nvSpPr>
        <p:spPr>
          <a:xfrm>
            <a:off x="570316" y="3447433"/>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smtClean="0">
                <a:solidFill>
                  <a:srgbClr val="F28E65"/>
                </a:solidFill>
              </a:rPr>
              <a:t>Conseil</a:t>
            </a:r>
            <a:r>
              <a:rPr lang="fr-FR" i="1" dirty="0" smtClean="0">
                <a:solidFill>
                  <a:srgbClr val="3D566E"/>
                </a:solidFill>
              </a:rPr>
              <a:t> : renseigner le numéro de portable du candidat pour recevoir les alertes envoyées par la plateforme. Les parents ou tuteurs légaux peuvent également renseigner leur numéro de téléphone pour recevoir les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xmlns="" val="1223442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d’orientation</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9</a:t>
            </a:fld>
            <a:endParaRPr lang="fr-FR" dirty="0"/>
          </a:p>
        </p:txBody>
      </p:sp>
      <p:sp>
        <p:nvSpPr>
          <p:cNvPr id="4" name="Espace réservé du texte 6"/>
          <p:cNvSpPr txBox="1">
            <a:spLocks/>
          </p:cNvSpPr>
          <p:nvPr/>
        </p:nvSpPr>
        <p:spPr>
          <a:xfrm>
            <a:off x="503238" y="1338263"/>
            <a:ext cx="8388350" cy="4475071"/>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dirty="0" smtClean="0">
                <a:solidFill>
                  <a:srgbClr val="F28E65"/>
                </a:solidFill>
              </a:rPr>
              <a:t>Pour les élèves en situation de handicap, des ressources nouvelles  pour accompagner les élèves et leurs familles : </a:t>
            </a:r>
          </a:p>
          <a:p>
            <a:r>
              <a:rPr lang="fr-FR" dirty="0" smtClean="0"/>
              <a:t>Le site est désormais « accessible » à tous</a:t>
            </a:r>
          </a:p>
          <a:p>
            <a:r>
              <a:rPr lang="fr-FR" dirty="0" smtClean="0"/>
              <a:t>chaque </a:t>
            </a:r>
            <a:r>
              <a:rPr lang="fr-FR" dirty="0"/>
              <a:t>formation dispose d’un </a:t>
            </a:r>
            <a:r>
              <a:rPr lang="fr-FR" b="1" dirty="0"/>
              <a:t>référent handicap </a:t>
            </a:r>
            <a:r>
              <a:rPr lang="fr-FR" dirty="0"/>
              <a:t>pour échanger avec les candidats et améliorer l’information donnée aux lycéens et à leurs familles</a:t>
            </a:r>
            <a:endParaRPr lang="fr-FR" dirty="0" smtClean="0"/>
          </a:p>
          <a:p>
            <a:r>
              <a:rPr lang="fr-FR" dirty="0" smtClean="0"/>
              <a:t>le lycéen peut </a:t>
            </a:r>
            <a:r>
              <a:rPr lang="fr-FR" b="1" dirty="0" smtClean="0"/>
              <a:t>s’il le souhaite </a:t>
            </a:r>
            <a:r>
              <a:rPr lang="fr-FR" dirty="0" smtClean="0"/>
              <a:t>renseigner une </a:t>
            </a:r>
            <a:r>
              <a:rPr lang="fr-FR" b="1" dirty="0" smtClean="0"/>
              <a:t>fiche de liaison  </a:t>
            </a:r>
            <a:r>
              <a:rPr lang="fr-FR" dirty="0" smtClean="0"/>
              <a:t>pour préciser les accompagnements dont il a bénéficié pendant son parcours. Cette fiche n’est pas obligatoire.</a:t>
            </a:r>
          </a:p>
          <a:p>
            <a:r>
              <a:rPr lang="fr-FR" b="1" dirty="0" smtClean="0">
                <a:solidFill>
                  <a:srgbClr val="F28E65"/>
                </a:solidFill>
              </a:rPr>
              <a:t> A qui est destinée cette fiche ? </a:t>
            </a:r>
            <a:r>
              <a:rPr lang="fr-FR" dirty="0" smtClean="0"/>
              <a:t>Elle est transmise à la commission d’accès à l’enseignement supérieur (CAES) placée auprès du recteur ; elle peut être transmise par le candidat au référent handicap de la formation qu’il aura acceptée au moment de l’inscription administrative. </a:t>
            </a:r>
            <a:r>
              <a:rPr lang="fr-FR" b="1" dirty="0" smtClean="0"/>
              <a:t>Elle n’est donc pas connue des commissions chargées d’examiner les vœux.</a:t>
            </a:r>
            <a:r>
              <a:rPr lang="fr-FR" dirty="0" smtClean="0"/>
              <a:t> </a:t>
            </a:r>
            <a:endParaRPr lang="fr-FR" dirty="0"/>
          </a:p>
        </p:txBody>
      </p:sp>
      <p:sp>
        <p:nvSpPr>
          <p:cNvPr id="5" name="Ellipse 4"/>
          <p:cNvSpPr/>
          <p:nvPr/>
        </p:nvSpPr>
        <p:spPr>
          <a:xfrm rot="606903">
            <a:off x="7378898" y="3306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1413663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9495</TotalTime>
  <Words>3607</Words>
  <Application>Microsoft Office PowerPoint</Application>
  <PresentationFormat>Affichage à l'écran (4:3)</PresentationFormat>
  <Paragraphs>532</Paragraphs>
  <Slides>43</Slides>
  <Notes>1</Notes>
  <HiddenSlides>0</HiddenSlides>
  <MMClips>0</MMClips>
  <ScaleCrop>false</ScaleCrop>
  <HeadingPairs>
    <vt:vector size="4" baseType="variant">
      <vt:variant>
        <vt:lpstr>Thème</vt:lpstr>
      </vt:variant>
      <vt:variant>
        <vt:i4>10</vt:i4>
      </vt:variant>
      <vt:variant>
        <vt:lpstr>Titres des diapositives</vt:lpstr>
      </vt:variant>
      <vt:variant>
        <vt:i4>43</vt:i4>
      </vt:variant>
    </vt:vector>
  </HeadingPairs>
  <TitlesOfParts>
    <vt:vector size="53"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Diapositive 1</vt:lpstr>
      <vt:lpstr>Diapositive 2</vt:lpstr>
      <vt:lpstr>ETAPE 1 : DECOUVERTE DES FORMATIONS</vt:lpstr>
      <vt:lpstr>Terminales2018-2019.FR </vt:lpstr>
      <vt:lpstr>Des informations pour CONSTRUIRE son projet d’orientation sur Parcoursup.fr </vt:lpstr>
      <vt:lpstr>Des informations pour CONSTRUIRE son projet d’orientation sur Parcoursup.fr </vt:lpstr>
      <vt:lpstr>ETAPE 2 : INSCRIPTION, FORMULATION DES VŒUX ET FINALISATION DU DOSSIER SUR PARCOURSUP</vt:lpstr>
      <vt:lpstr>S’INSCRIRE SUR PARCOURSUP</vt:lpstr>
      <vt:lpstr>Consolider son projet d’orientation</vt:lpstr>
      <vt:lpstr>Une rubrique «Activités et centres d’intérêts»</vt:lpstr>
      <vt:lpstr>Formuler des vœux motivés </vt:lpstr>
      <vt:lpstr>Formuler des vœux multiples</vt:lpstr>
      <vt:lpstr>Focus sur les vœux multiples (1/6)</vt:lpstr>
      <vt:lpstr>Focus sur les vœux multiples (2/6)</vt:lpstr>
      <vt:lpstr>Focus sur les vœux multiples (3/6)</vt:lpstr>
      <vt:lpstr>Focus sur les vœux multiples (4/6)</vt:lpstr>
      <vt:lpstr>Focus sur les vœux multiples (5/6)</vt:lpstr>
      <vt:lpstr>Focus sur les vœux multiples (6/6)</vt:lpstr>
      <vt:lpstr>CESURE : mode d’emploi </vt:lpstr>
      <vt:lpstr>Les Questionnaires</vt:lpstr>
      <vt:lpstr>rubrique « ma préférence  »</vt:lpstr>
      <vt:lpstr>Finaliser son dossier et confirmer  ses vœux  </vt:lpstr>
      <vt:lpstr>L’examen du conseil de classe et la fiche avenir  </vt:lpstr>
      <vt:lpstr>L’examen des vœux par les établissements d’enseignement supérieur </vt:lpstr>
      <vt:lpstr>Un modèle d’admission (1/3)</vt:lpstr>
      <vt:lpstr>Un modèle d’admission (2/3)</vt:lpstr>
      <vt:lpstr>Un modèle d’admission (3/3)</vt:lpstr>
      <vt:lpstr>ETAPE 3 : PHASE D’ADMISSION (REPONSES DES FORMATIONS ET ACCEPTATION DES PROPOSITIONS)</vt:lpstr>
      <vt:lpstr>Phase d’admission : les lycéens font leur choix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Phase d’admission : l’option du répondeur automatique</vt:lpstr>
      <vt:lpstr>Phase d’admission : l’option du répondeur automatique</vt:lpstr>
      <vt:lpstr>Phase d’admission : les 3 points d’étape (1/2)</vt:lpstr>
      <vt:lpstr>Phase d’admission : les 3 points d’étape (2/2)</vt:lpstr>
      <vt:lpstr>Inscription dans son établissement d’accueil </vt:lpstr>
      <vt:lpstr>DES services d’assistance tout au long de  la procédure </vt:lpstr>
      <vt:lpstr>Un accompagnement de mai à septembre</vt:lpstr>
      <vt:lpstr>La préparation de la vie étudiante</vt:lpstr>
      <vt:lpstr>Diapositive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provadj</cp:lastModifiedBy>
  <cp:revision>604</cp:revision>
  <cp:lastPrinted>2019-01-03T12:57:04Z</cp:lastPrinted>
  <dcterms:created xsi:type="dcterms:W3CDTF">2015-02-04T10:43:31Z</dcterms:created>
  <dcterms:modified xsi:type="dcterms:W3CDTF">2019-02-04T16:47:00Z</dcterms:modified>
</cp:coreProperties>
</file>